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16"/>
  </p:notesMasterIdLst>
  <p:handoutMasterIdLst>
    <p:handoutMasterId r:id="rId17"/>
  </p:handoutMasterIdLst>
  <p:sldIdLst>
    <p:sldId id="256" r:id="rId2"/>
    <p:sldId id="268" r:id="rId3"/>
    <p:sldId id="319" r:id="rId4"/>
    <p:sldId id="263" r:id="rId5"/>
    <p:sldId id="322" r:id="rId6"/>
    <p:sldId id="326" r:id="rId7"/>
    <p:sldId id="334" r:id="rId8"/>
    <p:sldId id="335" r:id="rId9"/>
    <p:sldId id="331" r:id="rId10"/>
    <p:sldId id="329" r:id="rId11"/>
    <p:sldId id="332" r:id="rId12"/>
    <p:sldId id="330" r:id="rId13"/>
    <p:sldId id="336" r:id="rId14"/>
    <p:sldId id="25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00"/>
    <a:srgbClr val="00D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32" autoAdjust="0"/>
  </p:normalViewPr>
  <p:slideViewPr>
    <p:cSldViewPr>
      <p:cViewPr varScale="1">
        <p:scale>
          <a:sx n="50" d="100"/>
          <a:sy n="50" d="100"/>
        </p:scale>
        <p:origin x="2142" y="54"/>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7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EF027A-08FB-44DF-907C-871183AED101}" type="datetimeFigureOut">
              <a:rPr lang="en-CA" smtClean="0"/>
              <a:pPr/>
              <a:t>25/07/2018</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A2714D-6796-4224-B262-2892E64EC20D}" type="slidenum">
              <a:rPr lang="en-CA" smtClean="0"/>
              <a:pPr/>
              <a:t>‹#›</a:t>
            </a:fld>
            <a:endParaRPr lang="en-CA"/>
          </a:p>
        </p:txBody>
      </p:sp>
    </p:spTree>
    <p:extLst>
      <p:ext uri="{BB962C8B-B14F-4D97-AF65-F5344CB8AC3E}">
        <p14:creationId xmlns:p14="http://schemas.microsoft.com/office/powerpoint/2010/main" val="118905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8CBC3-94FF-46BE-8ED4-7CF3BA1773FD}" type="datetimeFigureOut">
              <a:rPr lang="en-US" smtClean="0"/>
              <a:t>7/25/2018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15238-E977-4D9F-91B6-72BA15802E0D}" type="slidenum">
              <a:rPr lang="en-US" smtClean="0"/>
              <a:t>‹#›</a:t>
            </a:fld>
            <a:endParaRPr lang="en-US"/>
          </a:p>
        </p:txBody>
      </p:sp>
    </p:spTree>
    <p:extLst>
      <p:ext uri="{BB962C8B-B14F-4D97-AF65-F5344CB8AC3E}">
        <p14:creationId xmlns:p14="http://schemas.microsoft.com/office/powerpoint/2010/main" val="294539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provides an </a:t>
            </a:r>
            <a:r>
              <a:rPr lang="en-US" baseline="0" dirty="0" smtClean="0"/>
              <a:t>overview of some of the key </a:t>
            </a:r>
            <a:r>
              <a:rPr lang="en-US" dirty="0" smtClean="0"/>
              <a:t>accomplishments</a:t>
            </a:r>
            <a:r>
              <a:rPr lang="en-US" baseline="0" dirty="0" smtClean="0"/>
              <a:t> in 2017-18 from year 1 of the NBPLS Strategic Plan.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1</a:t>
            </a:fld>
            <a:endParaRPr lang="en-US"/>
          </a:p>
        </p:txBody>
      </p:sp>
    </p:spTree>
    <p:extLst>
      <p:ext uri="{BB962C8B-B14F-4D97-AF65-F5344CB8AC3E}">
        <p14:creationId xmlns:p14="http://schemas.microsoft.com/office/powerpoint/2010/main" val="25135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provincial office has prepared a working draft of a plan to train staff on the community-led libraries approach. This training plan will be completed in 2018-19 and the training delivered to staff in Year 3. Community-led libraries is an approach to program and service planning that focuses on building relationships with community members to remove barriers to using libraries. </a:t>
            </a:r>
          </a:p>
          <a:p>
            <a:endParaRPr lang="en-US" baseline="0" dirty="0" smtClean="0"/>
          </a:p>
          <a:p>
            <a:r>
              <a:rPr lang="en-US" baseline="0" dirty="0" smtClean="0"/>
              <a:t>NBPLS continues to train staff on emerging technologies. This year’s focus was on STEAM – Science, Technology, Engineering, Art and Math.  Further training will continue in Year 2</a:t>
            </a:r>
          </a:p>
          <a:p>
            <a:endParaRPr lang="en-US" baseline="0" dirty="0" smtClean="0"/>
          </a:p>
          <a:p>
            <a:r>
              <a:rPr lang="en-US" baseline="0" dirty="0" smtClean="0"/>
              <a:t>The provincial office has coordinated the implementation of GNB continuous improvement initiatives. This includes doing waste walks to look for efficiencies in how we do things and scoping research projects that will help us better understand outcomes from our programs and services.   </a:t>
            </a:r>
          </a:p>
          <a:p>
            <a:endParaRPr lang="en-US"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10</a:t>
            </a:fld>
            <a:endParaRPr lang="en-US"/>
          </a:p>
        </p:txBody>
      </p:sp>
    </p:spTree>
    <p:extLst>
      <p:ext uri="{BB962C8B-B14F-4D97-AF65-F5344CB8AC3E}">
        <p14:creationId xmlns:p14="http://schemas.microsoft.com/office/powerpoint/2010/main" val="35300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11</a:t>
            </a:fld>
            <a:endParaRPr lang="en-US"/>
          </a:p>
        </p:txBody>
      </p:sp>
    </p:spTree>
    <p:extLst>
      <p:ext uri="{BB962C8B-B14F-4D97-AF65-F5344CB8AC3E}">
        <p14:creationId xmlns:p14="http://schemas.microsoft.com/office/powerpoint/2010/main" val="326199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12</a:t>
            </a:fld>
            <a:endParaRPr lang="en-US"/>
          </a:p>
        </p:txBody>
      </p:sp>
    </p:spTree>
    <p:extLst>
      <p:ext uri="{BB962C8B-B14F-4D97-AF65-F5344CB8AC3E}">
        <p14:creationId xmlns:p14="http://schemas.microsoft.com/office/powerpoint/2010/main" val="15765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13</a:t>
            </a:fld>
            <a:endParaRPr lang="en-US"/>
          </a:p>
        </p:txBody>
      </p:sp>
    </p:spTree>
    <p:extLst>
      <p:ext uri="{BB962C8B-B14F-4D97-AF65-F5344CB8AC3E}">
        <p14:creationId xmlns:p14="http://schemas.microsoft.com/office/powerpoint/2010/main" val="285613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14</a:t>
            </a:fld>
            <a:endParaRPr lang="en-US"/>
          </a:p>
        </p:txBody>
      </p:sp>
    </p:spTree>
    <p:extLst>
      <p:ext uri="{BB962C8B-B14F-4D97-AF65-F5344CB8AC3E}">
        <p14:creationId xmlns:p14="http://schemas.microsoft.com/office/powerpoint/2010/main" val="11029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95% (59 of 62) of libraries have begun delivering workshops in their communities on </a:t>
            </a:r>
            <a:r>
              <a:rPr lang="en-US" i="1" baseline="0" dirty="0" smtClean="0"/>
              <a:t>Every Child Ready to Read</a:t>
            </a:r>
            <a:r>
              <a:rPr lang="en-US" i="0" baseline="0" dirty="0" smtClean="0"/>
              <a:t> - a</a:t>
            </a:r>
            <a:r>
              <a:rPr lang="en-US" baseline="0" dirty="0" smtClean="0"/>
              <a:t>n evidence based program for delivering children’s programs focused on the principles of singing, reading, writing, talking and playing. Libraries are giving workshops to parents/caregivers as well as community groups who provide services to children – e.g. daycares, family resource </a:t>
            </a:r>
            <a:r>
              <a:rPr lang="en-US" baseline="0" dirty="0" err="1" smtClean="0"/>
              <a:t>centres</a:t>
            </a:r>
            <a:r>
              <a:rPr lang="en-US" baseline="0" dirty="0" smtClean="0"/>
              <a:t>.  </a:t>
            </a:r>
          </a:p>
          <a:p>
            <a:endParaRPr lang="en-US" baseline="0" dirty="0" smtClean="0"/>
          </a:p>
          <a:p>
            <a:r>
              <a:rPr lang="en-US" baseline="0" dirty="0" smtClean="0"/>
              <a:t>All libraries are promoting and delivering content for afterschool programs.</a:t>
            </a:r>
          </a:p>
          <a:p>
            <a:endParaRPr lang="en-US" baseline="0" dirty="0" smtClean="0"/>
          </a:p>
          <a:p>
            <a:r>
              <a:rPr lang="en-US" baseline="0" dirty="0" smtClean="0"/>
              <a:t>98% of libraries have begun implementing interactive learning spaces for children 0-5 years. </a:t>
            </a:r>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2</a:t>
            </a:fld>
            <a:endParaRPr lang="en-US"/>
          </a:p>
        </p:txBody>
      </p:sp>
    </p:spTree>
    <p:extLst>
      <p:ext uri="{BB962C8B-B14F-4D97-AF65-F5344CB8AC3E}">
        <p14:creationId xmlns:p14="http://schemas.microsoft.com/office/powerpoint/2010/main" val="66952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year 1 of our strategic plan, a key activity under Goal 2 was membership drives. 97% of libraries across the system carried out at least one local membership drive.  </a:t>
            </a:r>
          </a:p>
          <a:p>
            <a:endParaRPr lang="en-US" baseline="0" dirty="0" smtClean="0"/>
          </a:p>
          <a:p>
            <a:r>
              <a:rPr lang="en-US" baseline="0" dirty="0" smtClean="0"/>
              <a:t>At provincial office, two membership drives were held – one within our department (PETL) and another within GNB. The GNB membership drive occurred during Canadian Library Month.  </a:t>
            </a:r>
          </a:p>
          <a:p>
            <a:endParaRPr lang="en-US" baseline="0" dirty="0" smtClean="0"/>
          </a:p>
          <a:p>
            <a:r>
              <a:rPr lang="en-US" baseline="0" dirty="0" smtClean="0"/>
              <a:t>Library Services by Mail also held a membership drive. </a:t>
            </a:r>
          </a:p>
          <a:p>
            <a:endParaRPr lang="en-US" sz="1200" kern="1200" baseline="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promotional postcard was created as part of a mail-out campaign to encourage rural New </a:t>
            </a:r>
            <a:r>
              <a:rPr lang="en-CA" sz="1200" kern="1200" dirty="0" err="1" smtClean="0">
                <a:solidFill>
                  <a:schemeClr val="tx1"/>
                </a:solidFill>
                <a:effectLst/>
                <a:latin typeface="+mn-lt"/>
                <a:ea typeface="+mn-ea"/>
                <a:cs typeface="+mn-cs"/>
              </a:rPr>
              <a:t>Brunswickers</a:t>
            </a:r>
            <a:r>
              <a:rPr lang="en-CA" sz="1200" kern="1200" dirty="0" smtClean="0">
                <a:solidFill>
                  <a:schemeClr val="tx1"/>
                </a:solidFill>
                <a:effectLst/>
                <a:latin typeface="+mn-lt"/>
                <a:ea typeface="+mn-ea"/>
                <a:cs typeface="+mn-cs"/>
              </a:rPr>
              <a:t> who are unable to visit a library to sign up for LSBM. The mail-out was launched in spring 2017 via Canada Post’s </a:t>
            </a:r>
            <a:r>
              <a:rPr lang="en-CA" sz="1200" kern="1200" dirty="0" err="1" smtClean="0">
                <a:solidFill>
                  <a:schemeClr val="tx1"/>
                </a:solidFill>
                <a:effectLst/>
                <a:latin typeface="+mn-lt"/>
                <a:ea typeface="+mn-ea"/>
                <a:cs typeface="+mn-cs"/>
              </a:rPr>
              <a:t>SnapAdmail</a:t>
            </a:r>
            <a:r>
              <a:rPr lang="en-CA" sz="1200" kern="1200" dirty="0" smtClean="0">
                <a:solidFill>
                  <a:schemeClr val="tx1"/>
                </a:solidFill>
                <a:effectLst/>
                <a:latin typeface="+mn-lt"/>
                <a:ea typeface="+mn-ea"/>
                <a:cs typeface="+mn-cs"/>
              </a:rPr>
              <a:t> service.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LSBM is for New </a:t>
            </a:r>
            <a:r>
              <a:rPr lang="en-CA" sz="1200" kern="1200" dirty="0" err="1" smtClean="0">
                <a:solidFill>
                  <a:schemeClr val="tx1"/>
                </a:solidFill>
                <a:effectLst/>
                <a:latin typeface="+mn-lt"/>
                <a:ea typeface="+mn-ea"/>
                <a:cs typeface="+mn-cs"/>
              </a:rPr>
              <a:t>Brunswickers</a:t>
            </a:r>
            <a:r>
              <a:rPr lang="en-CA" sz="1200" kern="1200" dirty="0" smtClean="0">
                <a:solidFill>
                  <a:schemeClr val="tx1"/>
                </a:solidFill>
                <a:effectLst/>
                <a:latin typeface="+mn-lt"/>
                <a:ea typeface="+mn-ea"/>
                <a:cs typeface="+mn-cs"/>
              </a:rPr>
              <a:t> who cannot access a public library for a variety of reasons, including: living in a rural area, living with a disability or illness (including print disabilities), seasonal limitations (harsh winter), lack of personal transportation, temporary library closures, etc.</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17,954 households received the LSBM postcard.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Since the membership drive, LSBM has received great feedback from the rural community, as well as from library staff from all over the province. Creating more visibility for a service that has never received any formal publicity was beneficial. This mail-out campaign followed a provincial all-staff training that raised awareness about the vulnerable sectors and how they could benefit from using LSBM.</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Regions reported a hike in online registrations from the public to get a library card,</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and new people walking into their local libraries.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LSBM</a:t>
            </a:r>
            <a:r>
              <a:rPr lang="en-CA" sz="1200" kern="1200" baseline="0" dirty="0" smtClean="0">
                <a:solidFill>
                  <a:schemeClr val="tx1"/>
                </a:solidFill>
                <a:effectLst/>
                <a:latin typeface="+mn-lt"/>
                <a:ea typeface="+mn-ea"/>
                <a:cs typeface="+mn-cs"/>
              </a:rPr>
              <a:t> circulation increased 24% this year.  </a:t>
            </a:r>
            <a:r>
              <a:rPr lang="en-CA" sz="1200" b="0" u="none" kern="1200" baseline="0" dirty="0" smtClean="0">
                <a:solidFill>
                  <a:schemeClr val="tx1"/>
                </a:solidFill>
                <a:effectLst/>
                <a:latin typeface="+mn-lt"/>
                <a:ea typeface="+mn-ea"/>
                <a:cs typeface="+mn-cs"/>
              </a:rPr>
              <a:t>New cards issued in 2017-18: 106.  </a:t>
            </a:r>
            <a:endParaRPr lang="en-CA" sz="1200" b="0" u="none" kern="1200" dirty="0" smtClean="0">
              <a:solidFill>
                <a:schemeClr val="tx1"/>
              </a:solidFill>
              <a:effectLst/>
              <a:latin typeface="+mn-lt"/>
              <a:ea typeface="+mn-ea"/>
              <a:cs typeface="+mn-cs"/>
            </a:endParaRPr>
          </a:p>
          <a:p>
            <a:endParaRPr lang="en-US" baseline="0" dirty="0" smtClean="0"/>
          </a:p>
          <a:p>
            <a:endParaRPr lang="en-US" baseline="0" dirty="0" smtClean="0"/>
          </a:p>
          <a:p>
            <a:r>
              <a:rPr lang="en-US" baseline="0" dirty="0" smtClean="0"/>
              <a:t>To support patrons’ self-led learning and research, library staff have started receiving training </a:t>
            </a:r>
            <a:r>
              <a:rPr lang="en-CA" sz="1200" kern="1200" dirty="0" smtClean="0">
                <a:solidFill>
                  <a:schemeClr val="tx1"/>
                </a:solidFill>
                <a:effectLst/>
                <a:latin typeface="+mn-lt"/>
                <a:ea typeface="+mn-ea"/>
                <a:cs typeface="+mn-cs"/>
              </a:rPr>
              <a:t>on NBPLS’ online databases which are available through the NBPLS website.  The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training consists of five training sessions. Each presentation focuses on a group of similar databases, such as those which provide access to newspapers, historical resources or resources aimed at children &amp; young adults. The training is delivered by webinar by members of the Reference Services team and regional office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in each region. As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each training module is delivered, staff are provided with tools to help promote the resources</a:t>
            </a:r>
            <a:r>
              <a:rPr lang="en-CA" sz="1200" kern="1200" baseline="0" dirty="0" smtClean="0">
                <a:solidFill>
                  <a:schemeClr val="tx1"/>
                </a:solidFill>
                <a:effectLst/>
                <a:latin typeface="+mn-lt"/>
                <a:ea typeface="+mn-ea"/>
                <a:cs typeface="+mn-cs"/>
              </a:rPr>
              <a:t> to the public. </a:t>
            </a:r>
            <a:endParaRPr lang="en-CA"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3</a:t>
            </a:fld>
            <a:endParaRPr lang="en-US"/>
          </a:p>
        </p:txBody>
      </p:sp>
    </p:spTree>
    <p:extLst>
      <p:ext uri="{BB962C8B-B14F-4D97-AF65-F5344CB8AC3E}">
        <p14:creationId xmlns:p14="http://schemas.microsoft.com/office/powerpoint/2010/main" val="31545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areas of focus for community and economic</a:t>
            </a:r>
            <a:r>
              <a:rPr lang="en-US" baseline="0" dirty="0" smtClean="0"/>
              <a:t> growth are supporting employability, business, newcomers, second language learning and financial literacy. </a:t>
            </a:r>
          </a:p>
          <a:p>
            <a:endParaRPr lang="en-US" baseline="0" dirty="0" smtClean="0"/>
          </a:p>
          <a:p>
            <a:r>
              <a:rPr lang="en-US" baseline="0" dirty="0" smtClean="0"/>
              <a:t>This year saw libraries explore community partners to assist with program development and delivery in these areas.</a:t>
            </a:r>
          </a:p>
          <a:p>
            <a:endParaRPr lang="en-US" baseline="0" dirty="0" smtClean="0"/>
          </a:p>
          <a:p>
            <a:r>
              <a:rPr lang="en-US" baseline="0" dirty="0" smtClean="0"/>
              <a:t>All libraries promoted Rosetta Stone, a free online language learning resource.  </a:t>
            </a:r>
          </a:p>
          <a:p>
            <a:r>
              <a:rPr lang="en-US" baseline="0" dirty="0" smtClean="0"/>
              <a:t>All libraries promoted collections relating to business / entrepreneurship.</a:t>
            </a:r>
          </a:p>
          <a:p>
            <a:endParaRPr lang="en-US" baseline="0" dirty="0" smtClean="0"/>
          </a:p>
          <a:p>
            <a:r>
              <a:rPr lang="en-US" baseline="0" dirty="0" smtClean="0"/>
              <a:t>NBPLS invested in developing the financial literacy collection, and a Financial Literacy room was created in the online catalogue.</a:t>
            </a:r>
          </a:p>
        </p:txBody>
      </p:sp>
      <p:sp>
        <p:nvSpPr>
          <p:cNvPr id="4" name="Slide Number Placeholder 3"/>
          <p:cNvSpPr>
            <a:spLocks noGrp="1"/>
          </p:cNvSpPr>
          <p:nvPr>
            <p:ph type="sldNum" sz="quarter" idx="10"/>
          </p:nvPr>
        </p:nvSpPr>
        <p:spPr/>
        <p:txBody>
          <a:bodyPr/>
          <a:lstStyle/>
          <a:p>
            <a:fld id="{25F15238-E977-4D9F-91B6-72BA15802E0D}" type="slidenum">
              <a:rPr lang="en-US" smtClean="0"/>
              <a:t>4</a:t>
            </a:fld>
            <a:endParaRPr lang="en-US"/>
          </a:p>
        </p:txBody>
      </p:sp>
    </p:spTree>
    <p:extLst>
      <p:ext uri="{BB962C8B-B14F-4D97-AF65-F5344CB8AC3E}">
        <p14:creationId xmlns:p14="http://schemas.microsoft.com/office/powerpoint/2010/main" val="145607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Financial Literacy room can be accessed by navigating to the NBPLS online catalogue and clicking on the “Financial Literacy” box in the left hand menu.</a:t>
            </a:r>
          </a:p>
        </p:txBody>
      </p:sp>
      <p:sp>
        <p:nvSpPr>
          <p:cNvPr id="4" name="Slide Number Placeholder 3"/>
          <p:cNvSpPr>
            <a:spLocks noGrp="1"/>
          </p:cNvSpPr>
          <p:nvPr>
            <p:ph type="sldNum" sz="quarter" idx="10"/>
          </p:nvPr>
        </p:nvSpPr>
        <p:spPr/>
        <p:txBody>
          <a:bodyPr/>
          <a:lstStyle/>
          <a:p>
            <a:fld id="{25F15238-E977-4D9F-91B6-72BA15802E0D}" type="slidenum">
              <a:rPr lang="en-US" smtClean="0"/>
              <a:t>5</a:t>
            </a:fld>
            <a:endParaRPr lang="en-US"/>
          </a:p>
        </p:txBody>
      </p:sp>
    </p:spTree>
    <p:extLst>
      <p:ext uri="{BB962C8B-B14F-4D97-AF65-F5344CB8AC3E}">
        <p14:creationId xmlns:p14="http://schemas.microsoft.com/office/powerpoint/2010/main" val="231078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NBPLS continued to offer collections, exhibitions and programs that feature local creators (artists, musicians, authors, filmmakers) and local history.  NBPLS continues to  invest in NB materials as part of collections development. </a:t>
            </a:r>
          </a:p>
          <a:p>
            <a:endParaRPr lang="en-US" baseline="0" dirty="0" smtClean="0"/>
          </a:p>
          <a:p>
            <a:r>
              <a:rPr lang="en-US" baseline="0" dirty="0" smtClean="0"/>
              <a:t>All libraries offered displays of NB materials to promote NB culture and heritage to the public.</a:t>
            </a:r>
          </a:p>
          <a:p>
            <a:endParaRPr lang="en-US" baseline="0" dirty="0" smtClean="0"/>
          </a:p>
          <a:p>
            <a:r>
              <a:rPr lang="en-US" baseline="0" dirty="0" smtClean="0"/>
              <a:t>NBPLS partnered with NB organizations to lend free cultural and heritage passes with a public library card.  </a:t>
            </a:r>
          </a:p>
          <a:p>
            <a:endParaRPr lang="en-US" baseline="0" dirty="0" smtClean="0"/>
          </a:p>
          <a:p>
            <a:r>
              <a:rPr lang="en-US" baseline="0" dirty="0" smtClean="0"/>
              <a:t>NBPLS has completed a feasibility study and is currently working with the NB College of Craft and Design to establish a public-academic library - the first of its kind in the country. </a:t>
            </a:r>
          </a:p>
        </p:txBody>
      </p:sp>
      <p:sp>
        <p:nvSpPr>
          <p:cNvPr id="4" name="Slide Number Placeholder 3"/>
          <p:cNvSpPr>
            <a:spLocks noGrp="1"/>
          </p:cNvSpPr>
          <p:nvPr>
            <p:ph type="sldNum" sz="quarter" idx="10"/>
          </p:nvPr>
        </p:nvSpPr>
        <p:spPr/>
        <p:txBody>
          <a:bodyPr/>
          <a:lstStyle/>
          <a:p>
            <a:fld id="{25F15238-E977-4D9F-91B6-72BA15802E0D}" type="slidenum">
              <a:rPr lang="en-US" smtClean="0"/>
              <a:t>6</a:t>
            </a:fld>
            <a:endParaRPr lang="en-US"/>
          </a:p>
        </p:txBody>
      </p:sp>
    </p:spTree>
    <p:extLst>
      <p:ext uri="{BB962C8B-B14F-4D97-AF65-F5344CB8AC3E}">
        <p14:creationId xmlns:p14="http://schemas.microsoft.com/office/powerpoint/2010/main" val="151731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provincial pass lending projects are very</a:t>
            </a:r>
            <a:r>
              <a:rPr lang="en-CA" baseline="0" dirty="0" smtClean="0"/>
              <a:t> popular with patrons. Guidelines were released this year to help Library Managers and Directors establish smaller pass lending initiatives with local institutions.</a:t>
            </a:r>
          </a:p>
          <a:p>
            <a:endParaRPr lang="en-CA" baseline="0" dirty="0" smtClean="0"/>
          </a:p>
          <a:p>
            <a:r>
              <a:rPr lang="en-CA" baseline="0" dirty="0" smtClean="0"/>
              <a:t>NBPLS is responsible for the logistics of lending the passes and for promoting the partnership. Partners are responsible for graphic design of the promotional materials.</a:t>
            </a:r>
          </a:p>
          <a:p>
            <a:endParaRPr lang="en-CA"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7</a:t>
            </a:fld>
            <a:endParaRPr lang="en-US"/>
          </a:p>
        </p:txBody>
      </p:sp>
    </p:spTree>
    <p:extLst>
      <p:ext uri="{BB962C8B-B14F-4D97-AF65-F5344CB8AC3E}">
        <p14:creationId xmlns:p14="http://schemas.microsoft.com/office/powerpoint/2010/main" val="116899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Village </a:t>
            </a:r>
            <a:r>
              <a:rPr lang="en-CA" b="1" dirty="0" err="1" smtClean="0"/>
              <a:t>historique</a:t>
            </a:r>
            <a:r>
              <a:rPr lang="en-CA" dirty="0" smtClean="0"/>
              <a:t>: Passes were loaned during the </a:t>
            </a:r>
            <a:r>
              <a:rPr lang="en-CA" i="1" dirty="0" err="1" smtClean="0"/>
              <a:t>Semaine</a:t>
            </a:r>
            <a:r>
              <a:rPr lang="en-CA" i="1" dirty="0" smtClean="0"/>
              <a:t> de la </a:t>
            </a:r>
            <a:r>
              <a:rPr lang="en-CA" i="1" dirty="0" err="1" smtClean="0"/>
              <a:t>fierté</a:t>
            </a:r>
            <a:r>
              <a:rPr lang="en-CA" i="1" dirty="0" smtClean="0"/>
              <a:t> </a:t>
            </a:r>
            <a:r>
              <a:rPr lang="en-CA" i="1" dirty="0" err="1" smtClean="0"/>
              <a:t>français</a:t>
            </a:r>
            <a:r>
              <a:rPr lang="en-CA" i="0" dirty="0" smtClean="0"/>
              <a:t> (March 19-25, 2017) and could</a:t>
            </a:r>
            <a:r>
              <a:rPr lang="en-CA" i="0" baseline="0" dirty="0" smtClean="0"/>
              <a:t> be redeemed from June 11 – September 30, 2017.</a:t>
            </a:r>
          </a:p>
          <a:p>
            <a:r>
              <a:rPr lang="en-CA" b="1" i="0" baseline="0" dirty="0" smtClean="0"/>
              <a:t>New Brunswick Museum</a:t>
            </a:r>
            <a:r>
              <a:rPr lang="en-CA" b="0" i="0" baseline="0" dirty="0" smtClean="0"/>
              <a:t>: Passes were loaned during the month of May and could be redeemed from May 1, 2017 – January 7, 2018. A “Celebration Tour” accompanied the campaign. NBM staff visited libraries around the province to talk about the museum and its artefacts and to encourage people to check out passes.</a:t>
            </a:r>
          </a:p>
          <a:p>
            <a:r>
              <a:rPr lang="en-CA" b="1" i="0" baseline="0" dirty="0" smtClean="0"/>
              <a:t>Kings Landing</a:t>
            </a:r>
            <a:r>
              <a:rPr lang="en-CA" b="0" i="0" baseline="0" dirty="0" smtClean="0"/>
              <a:t>: Passes were loaned during the month of September and could be redeemed from September 1 – 30, 2017.</a:t>
            </a:r>
          </a:p>
          <a:p>
            <a:r>
              <a:rPr lang="en-CA" b="1" i="0" baseline="0" dirty="0" smtClean="0"/>
              <a:t>Beaverbrook Art Gallery</a:t>
            </a:r>
            <a:r>
              <a:rPr lang="en-CA" b="0" i="0" baseline="0" dirty="0" smtClean="0"/>
              <a:t>: Passes were loaned during </a:t>
            </a:r>
            <a:r>
              <a:rPr lang="en-CA" b="0" i="1" baseline="0" dirty="0" smtClean="0"/>
              <a:t>Canadian Library Month </a:t>
            </a:r>
            <a:r>
              <a:rPr lang="en-CA" b="0" i="0" baseline="0" dirty="0" smtClean="0"/>
              <a:t>(October) and could be redeemed from November 1, 2017 – March 31, 2018.</a:t>
            </a:r>
            <a:endParaRPr lang="en-CA" b="1" dirty="0"/>
          </a:p>
        </p:txBody>
      </p:sp>
      <p:sp>
        <p:nvSpPr>
          <p:cNvPr id="4" name="Slide Number Placeholder 3"/>
          <p:cNvSpPr>
            <a:spLocks noGrp="1"/>
          </p:cNvSpPr>
          <p:nvPr>
            <p:ph type="sldNum" sz="quarter" idx="10"/>
          </p:nvPr>
        </p:nvSpPr>
        <p:spPr/>
        <p:txBody>
          <a:bodyPr/>
          <a:lstStyle/>
          <a:p>
            <a:fld id="{25F15238-E977-4D9F-91B6-72BA15802E0D}" type="slidenum">
              <a:rPr lang="en-US" smtClean="0"/>
              <a:t>8</a:t>
            </a:fld>
            <a:endParaRPr lang="en-US"/>
          </a:p>
        </p:txBody>
      </p:sp>
    </p:spTree>
    <p:extLst>
      <p:ext uri="{BB962C8B-B14F-4D97-AF65-F5344CB8AC3E}">
        <p14:creationId xmlns:p14="http://schemas.microsoft.com/office/powerpoint/2010/main" val="210858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Libraries are engaged in developing and delivering programs that support the Truth and Reconciliation Commission’s calls to action, with 98% of libraries having carried out at least 3 Indigenous-themed programs in the last year.  </a:t>
            </a:r>
          </a:p>
          <a:p>
            <a:endParaRPr lang="en-US" baseline="0" dirty="0" smtClean="0"/>
          </a:p>
          <a:p>
            <a:r>
              <a:rPr lang="en-US" baseline="0" dirty="0" smtClean="0"/>
              <a:t>NBPLS has explored a funding partner to pilot borrowing the Internet to help bridge the digital divide between those who can access the Internet at home, and those who cannot.   </a:t>
            </a:r>
          </a:p>
          <a:p>
            <a:endParaRPr lang="en-US" baseline="0" dirty="0" smtClean="0"/>
          </a:p>
          <a:p>
            <a:r>
              <a:rPr lang="en-US" baseline="0" dirty="0" smtClean="0"/>
              <a:t>The 5 resource </a:t>
            </a:r>
            <a:r>
              <a:rPr lang="en-US" baseline="0" dirty="0" err="1" smtClean="0"/>
              <a:t>centres</a:t>
            </a:r>
            <a:r>
              <a:rPr lang="en-US" baseline="0" dirty="0" smtClean="0"/>
              <a:t> (Fredericton, Saint John, Moncton, </a:t>
            </a:r>
            <a:r>
              <a:rPr lang="en-US" baseline="0" dirty="0" err="1" smtClean="0"/>
              <a:t>Campbellton</a:t>
            </a:r>
            <a:r>
              <a:rPr lang="en-US" baseline="0" dirty="0" smtClean="0"/>
              <a:t> and </a:t>
            </a:r>
            <a:r>
              <a:rPr lang="en-US" baseline="0" dirty="0" err="1" smtClean="0"/>
              <a:t>Edmundston</a:t>
            </a:r>
            <a:r>
              <a:rPr lang="en-US" baseline="0" dirty="0" smtClean="0"/>
              <a:t>) continued to be open 7 days a week as part of a GNB pilot project. The pilot will continue for a third year.</a:t>
            </a:r>
          </a:p>
          <a:p>
            <a:endParaRPr lang="en-US" baseline="0" dirty="0" smtClean="0"/>
          </a:p>
          <a:p>
            <a:r>
              <a:rPr lang="en-US" baseline="0" dirty="0" smtClean="0"/>
              <a:t>As noted earlier, Library Services by Mail held a membership drive by mail. LSBM also promoted its services to NB health networks by connecting with discharge nurses to support people recovering from an illness or with a disability. </a:t>
            </a:r>
          </a:p>
          <a:p>
            <a:endParaRPr lang="en-US" baseline="0" dirty="0" smtClean="0"/>
          </a:p>
          <a:p>
            <a:r>
              <a:rPr lang="en-US" baseline="0" dirty="0" smtClean="0"/>
              <a:t>Libraries continue to prepare budget proposals and grant applications to make facility improvements based on provincial library standards in partnership with their municipalities and school districts (in the case of public-school libraries).  </a:t>
            </a:r>
          </a:p>
          <a:p>
            <a:endParaRPr lang="en-US" baseline="0" dirty="0" smtClean="0"/>
          </a:p>
          <a:p>
            <a:r>
              <a:rPr lang="en-US" baseline="0" dirty="0" smtClean="0"/>
              <a:t>23 libraries in the province were able to upgrade their Internet service to improve access for the public.  </a:t>
            </a:r>
          </a:p>
        </p:txBody>
      </p:sp>
      <p:sp>
        <p:nvSpPr>
          <p:cNvPr id="4" name="Slide Number Placeholder 3"/>
          <p:cNvSpPr>
            <a:spLocks noGrp="1"/>
          </p:cNvSpPr>
          <p:nvPr>
            <p:ph type="sldNum" sz="quarter" idx="10"/>
          </p:nvPr>
        </p:nvSpPr>
        <p:spPr/>
        <p:txBody>
          <a:bodyPr/>
          <a:lstStyle/>
          <a:p>
            <a:fld id="{25F15238-E977-4D9F-91B6-72BA15802E0D}" type="slidenum">
              <a:rPr lang="en-US" smtClean="0"/>
              <a:t>9</a:t>
            </a:fld>
            <a:endParaRPr lang="en-US"/>
          </a:p>
        </p:txBody>
      </p:sp>
    </p:spTree>
    <p:extLst>
      <p:ext uri="{BB962C8B-B14F-4D97-AF65-F5344CB8AC3E}">
        <p14:creationId xmlns:p14="http://schemas.microsoft.com/office/powerpoint/2010/main" val="121418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25/07/2018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571B-0CE1-4D17-9297-2B557FF7C3D8}" type="datetimeFigureOut">
              <a:rPr lang="en-CA" smtClean="0"/>
              <a:pPr/>
              <a:t>25/07/2018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9C129-D5AC-41F1-A441-3B301C993B5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sp>
        <p:nvSpPr>
          <p:cNvPr id="1026" name="Rectangle 43"/>
          <p:cNvSpPr>
            <a:spLocks noGrp="1" noChangeArrowheads="1"/>
          </p:cNvSpPr>
          <p:nvPr>
            <p:ph type="ctrTitle"/>
          </p:nvPr>
        </p:nvSpPr>
        <p:spPr bwMode="auto">
          <a:xfrm flipH="1">
            <a:off x="1043608" y="333375"/>
            <a:ext cx="7056784" cy="1511449"/>
          </a:xfrm>
          <a:prstGeom prst="rect">
            <a:avLst/>
          </a:prstGeom>
          <a:solidFill>
            <a:srgbClr val="00D2AA"/>
          </a:solidFill>
          <a:ln w="9525">
            <a:noFill/>
            <a:miter lim="800000"/>
            <a:headEnd/>
            <a:tailEnd/>
          </a:ln>
        </p:spPr>
        <p:txBody>
          <a:bodyPr vert="horz" wrap="square" lIns="91440" tIns="45720" rIns="91440" bIns="45720" numCol="1" anchor="t" anchorCtr="0" compatLnSpc="1">
            <a:prstTxWarp prst="textNoShape">
              <a:avLst/>
            </a:prstTxWarp>
            <a:noAutofit/>
          </a:bodyPr>
          <a:lstStyle/>
          <a:p>
            <a:r>
              <a:rPr lang="en-CA" sz="7200" dirty="0" smtClean="0">
                <a:solidFill>
                  <a:schemeClr val="bg1"/>
                </a:solidFill>
                <a:latin typeface="Arial" pitchFamily="34" charset="0"/>
                <a:cs typeface="Arial" pitchFamily="34" charset="0"/>
              </a:rPr>
              <a:t>   </a:t>
            </a:r>
            <a:r>
              <a:rPr lang="en-CA" sz="6000" dirty="0" smtClean="0">
                <a:solidFill>
                  <a:schemeClr val="bg1"/>
                </a:solidFill>
                <a:latin typeface="Arial" pitchFamily="34" charset="0"/>
                <a:cs typeface="Arial" pitchFamily="34" charset="0"/>
              </a:rPr>
              <a:t/>
            </a:r>
            <a:br>
              <a:rPr lang="en-CA" sz="6000" dirty="0" smtClean="0">
                <a:solidFill>
                  <a:schemeClr val="bg1"/>
                </a:solidFill>
                <a:latin typeface="Arial" pitchFamily="34" charset="0"/>
                <a:cs typeface="Arial" pitchFamily="34" charset="0"/>
              </a:rPr>
            </a:br>
            <a:r>
              <a:rPr lang="en-CA" sz="1800" dirty="0" smtClean="0">
                <a:solidFill>
                  <a:schemeClr val="bg1"/>
                </a:solidFill>
                <a:latin typeface="Segoe UI Semibold" pitchFamily="34" charset="0"/>
              </a:rPr>
              <a:t/>
            </a:r>
            <a:br>
              <a:rPr lang="en-CA" sz="1800" dirty="0" smtClean="0">
                <a:solidFill>
                  <a:schemeClr val="bg1"/>
                </a:solidFill>
                <a:latin typeface="Segoe UI Semibold" pitchFamily="34" charset="0"/>
              </a:rPr>
            </a:br>
            <a:r>
              <a:rPr lang="en-CA" sz="6000" dirty="0"/>
              <a:t/>
            </a:r>
            <a:br>
              <a:rPr lang="en-CA" sz="6000" dirty="0"/>
            </a:br>
            <a:endParaRPr lang="en-CA" sz="6000" dirty="0">
              <a:solidFill>
                <a:schemeClr val="bg1"/>
              </a:solidFill>
              <a:latin typeface="Arial" pitchFamily="34" charset="0"/>
              <a:cs typeface="Arial" pitchFamily="34" charset="0"/>
            </a:endParaRPr>
          </a:p>
        </p:txBody>
      </p:sp>
      <p:pic>
        <p:nvPicPr>
          <p:cNvPr id="5" name="Picture 4" descr="http://gnbsp.gnb.ca/sites/PETL-EPFT/NBPLS-SBPNB/PLS-SBP/Logos/NBPLS.png"/>
          <p:cNvPicPr/>
          <p:nvPr/>
        </p:nvPicPr>
        <p:blipFill>
          <a:blip r:embed="rId3" cstate="print"/>
          <a:srcRect/>
          <a:stretch>
            <a:fillRect/>
          </a:stretch>
        </p:blipFill>
        <p:spPr bwMode="auto">
          <a:xfrm>
            <a:off x="1547664" y="439490"/>
            <a:ext cx="1040394" cy="1320932"/>
          </a:xfrm>
          <a:prstGeom prst="rect">
            <a:avLst/>
          </a:prstGeom>
          <a:noFill/>
          <a:ln w="9525">
            <a:noFill/>
            <a:miter lim="800000"/>
            <a:headEnd/>
            <a:tailEnd/>
          </a:ln>
        </p:spPr>
      </p:pic>
      <p:pic>
        <p:nvPicPr>
          <p:cNvPr id="6" name="Picture 5" descr="\\nbpls-sbpnb\NBPLS\SharePointFiles\NBPLS-SBPNB_AllStaff\Stock Images\PeopleBooks=GensLivres\Large_Kids=Enfants.jpg"/>
          <p:cNvPicPr/>
          <p:nvPr/>
        </p:nvPicPr>
        <p:blipFill>
          <a:blip r:embed="rId4" cstate="print">
            <a:duotone>
              <a:prstClr val="black"/>
              <a:srgbClr val="D9C3A5">
                <a:tint val="50000"/>
                <a:satMod val="180000"/>
              </a:srgbClr>
            </a:duotone>
          </a:blip>
          <a:srcRect/>
          <a:stretch>
            <a:fillRect/>
          </a:stretch>
        </p:blipFill>
        <p:spPr bwMode="auto">
          <a:xfrm>
            <a:off x="1043608" y="1916832"/>
            <a:ext cx="7067550" cy="4660900"/>
          </a:xfrm>
          <a:prstGeom prst="rect">
            <a:avLst/>
          </a:prstGeom>
          <a:noFill/>
          <a:ln w="9525">
            <a:noFill/>
            <a:miter lim="800000"/>
            <a:headEnd/>
            <a:tailEnd/>
          </a:ln>
        </p:spPr>
      </p:pic>
      <p:sp>
        <p:nvSpPr>
          <p:cNvPr id="1029" name="Rectangle 162"/>
          <p:cNvSpPr>
            <a:spLocks noChangeArrowheads="1"/>
          </p:cNvSpPr>
          <p:nvPr/>
        </p:nvSpPr>
        <p:spPr bwMode="auto">
          <a:xfrm>
            <a:off x="1043608" y="2924944"/>
            <a:ext cx="7064375" cy="3635375"/>
          </a:xfrm>
          <a:prstGeom prst="rect">
            <a:avLst/>
          </a:prstGeom>
          <a:gradFill rotWithShape="1">
            <a:gsLst>
              <a:gs pos="0">
                <a:srgbClr val="000000">
                  <a:alpha val="0"/>
                </a:srgbClr>
              </a:gs>
              <a:gs pos="100000">
                <a:srgbClr val="000000"/>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27" name="Rectangle 3"/>
          <p:cNvSpPr>
            <a:spLocks noChangeArrowheads="1"/>
          </p:cNvSpPr>
          <p:nvPr/>
        </p:nvSpPr>
        <p:spPr bwMode="auto">
          <a:xfrm>
            <a:off x="1043608" y="3501008"/>
            <a:ext cx="69837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Connect</a:t>
            </a:r>
            <a:r>
              <a:rPr kumimoji="0" lang="en-US" sz="36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 </a:t>
            </a:r>
            <a:endParaRPr kumimoji="0" lang="en-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EB5E00"/>
                </a:solidFill>
                <a:effectLst/>
                <a:latin typeface="Segoe UI Semibold" pitchFamily="34" charset="0"/>
                <a:ea typeface="Times New Roman" pitchFamily="18" charset="0"/>
                <a:cs typeface="Arial" pitchFamily="34" charset="0"/>
              </a:rPr>
              <a:t>Learn. Read. Play. Create. Succeed.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2699792" y="613137"/>
            <a:ext cx="5400600" cy="1015663"/>
          </a:xfrm>
          <a:prstGeom prst="rect">
            <a:avLst/>
          </a:prstGeom>
          <a:noFill/>
        </p:spPr>
        <p:txBody>
          <a:bodyPr wrap="square" rtlCol="0">
            <a:spAutoFit/>
          </a:bodyPr>
          <a:lstStyle/>
          <a:p>
            <a:r>
              <a:rPr lang="en-US" sz="2000" dirty="0" smtClean="0">
                <a:solidFill>
                  <a:schemeClr val="bg1"/>
                </a:solidFill>
                <a:latin typeface="Segoe UI Semibold" pitchFamily="34" charset="0"/>
              </a:rPr>
              <a:t>New Brunswick Public Library Service</a:t>
            </a:r>
          </a:p>
          <a:p>
            <a:r>
              <a:rPr lang="en-US" sz="2000" dirty="0" smtClean="0">
                <a:solidFill>
                  <a:schemeClr val="bg1"/>
                </a:solidFill>
                <a:latin typeface="Segoe UI Semibold" pitchFamily="34" charset="0"/>
              </a:rPr>
              <a:t>Strategic Plan, Year 1 </a:t>
            </a:r>
            <a:r>
              <a:rPr lang="en-US" sz="2000" dirty="0" smtClean="0">
                <a:solidFill>
                  <a:schemeClr val="bg1"/>
                </a:solidFill>
                <a:latin typeface="Segoe UI Semibold" pitchFamily="34" charset="0"/>
              </a:rPr>
              <a:t>2017-18</a:t>
            </a:r>
          </a:p>
          <a:p>
            <a:r>
              <a:rPr lang="en-US" sz="2000" dirty="0" smtClean="0">
                <a:solidFill>
                  <a:schemeClr val="bg1"/>
                </a:solidFill>
                <a:latin typeface="Segoe UI Semibold" pitchFamily="34" charset="0"/>
              </a:rPr>
              <a:t>Summary Report</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en-US" sz="3600" dirty="0"/>
              <a:t>Develop plan for community-led </a:t>
            </a:r>
            <a:r>
              <a:rPr lang="en-US" sz="3600" dirty="0" smtClean="0"/>
              <a:t>libraries</a:t>
            </a:r>
          </a:p>
          <a:p>
            <a:endParaRPr lang="en-US" sz="3600" dirty="0"/>
          </a:p>
          <a:p>
            <a:pPr marL="571500" indent="-571500">
              <a:buFont typeface="Arial" panose="020B0604020202020204" pitchFamily="34" charset="0"/>
              <a:buChar char="•"/>
            </a:pPr>
            <a:r>
              <a:rPr lang="en-US" sz="3600" dirty="0"/>
              <a:t>Train staff on emerging </a:t>
            </a:r>
            <a:r>
              <a:rPr lang="en-US" sz="3600" dirty="0" smtClean="0"/>
              <a:t>technologies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Implement GNB continuous improvement initiatives </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6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Build on our Organizational Capacity to Provide Excellent Service</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Library=GensBibliothèque\Large_Meeting=Reunion.jpg"/>
          <p:cNvPicPr/>
          <p:nvPr/>
        </p:nvPicPr>
        <p:blipFill>
          <a:blip r:embed="rId3" cstate="print"/>
          <a:srcRect/>
          <a:stretch>
            <a:fillRect/>
          </a:stretch>
        </p:blipFill>
        <p:spPr bwMode="auto">
          <a:xfrm>
            <a:off x="0" y="0"/>
            <a:ext cx="2411760" cy="2276871"/>
          </a:xfrm>
          <a:prstGeom prst="rect">
            <a:avLst/>
          </a:prstGeom>
          <a:noFill/>
          <a:ln w="9525">
            <a:noFill/>
            <a:miter lim="800000"/>
            <a:headEnd/>
            <a:tailEnd/>
          </a:ln>
        </p:spPr>
      </p:pic>
    </p:spTree>
    <p:extLst>
      <p:ext uri="{BB962C8B-B14F-4D97-AF65-F5344CB8AC3E}">
        <p14:creationId xmlns:p14="http://schemas.microsoft.com/office/powerpoint/2010/main" val="76802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000" dirty="0" smtClean="0"/>
              <a:t>2.5% increase in library memberships</a:t>
            </a:r>
          </a:p>
          <a:p>
            <a:pPr marL="685800" indent="-685800">
              <a:buFont typeface="Arial" panose="020B0604020202020204" pitchFamily="34" charset="0"/>
              <a:buChar char="•"/>
            </a:pPr>
            <a:r>
              <a:rPr lang="en-US" sz="4000" dirty="0" smtClean="0"/>
              <a:t>1% increase in children’s circulation</a:t>
            </a:r>
          </a:p>
          <a:p>
            <a:pPr marL="685800" indent="-685800">
              <a:buFont typeface="Arial" panose="020B0604020202020204" pitchFamily="34" charset="0"/>
              <a:buChar char="•"/>
            </a:pPr>
            <a:r>
              <a:rPr lang="en-US" sz="4000" dirty="0" smtClean="0"/>
              <a:t>4% increase in circulation of NB materials</a:t>
            </a:r>
          </a:p>
          <a:p>
            <a:pPr marL="685800" indent="-685800">
              <a:buFont typeface="Arial" panose="020B0604020202020204" pitchFamily="34" charset="0"/>
              <a:buChar char="•"/>
            </a:pPr>
            <a:r>
              <a:rPr lang="en-US" sz="4000" dirty="0" smtClean="0"/>
              <a:t>Stable overall circulation of the provincial collection </a:t>
            </a:r>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7" name="Picture 6" descr="\\nbpls-sbpnb\NBPLS\SharePointFiles\NBPLS-SBPNB_AllStaff\Stock Images\Livres=Books\ReadingE-book.jpg"/>
          <p:cNvPicPr/>
          <p:nvPr/>
        </p:nvPicPr>
        <p:blipFill>
          <a:blip r:embed="rId3" cstate="print"/>
          <a:srcRect/>
          <a:stretch>
            <a:fillRect/>
          </a:stretch>
        </p:blipFill>
        <p:spPr bwMode="auto">
          <a:xfrm>
            <a:off x="1452" y="0"/>
            <a:ext cx="2666365" cy="2132855"/>
          </a:xfrm>
          <a:prstGeom prst="rect">
            <a:avLst/>
          </a:prstGeom>
          <a:noFill/>
          <a:ln w="9525">
            <a:noFill/>
            <a:miter lim="800000"/>
            <a:headEnd/>
            <a:tailEnd/>
          </a:ln>
        </p:spPr>
      </p:pic>
    </p:spTree>
    <p:extLst>
      <p:ext uri="{BB962C8B-B14F-4D97-AF65-F5344CB8AC3E}">
        <p14:creationId xmlns:p14="http://schemas.microsoft.com/office/powerpoint/2010/main" val="3122132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000" dirty="0" smtClean="0"/>
              <a:t>98% of libraries offered a minimum of 3 Indigenous-themed programs</a:t>
            </a:r>
          </a:p>
          <a:p>
            <a:pPr marL="685800" indent="-685800">
              <a:buFont typeface="Arial" panose="020B0604020202020204" pitchFamily="34" charset="0"/>
              <a:buChar char="•"/>
            </a:pPr>
            <a:r>
              <a:rPr lang="en-US" sz="4000" dirty="0" smtClean="0"/>
              <a:t>24% increase in Library Services by Mail circulation</a:t>
            </a:r>
          </a:p>
          <a:p>
            <a:pPr marL="685800" indent="-685800">
              <a:buFont typeface="Arial" panose="020B0604020202020204" pitchFamily="34" charset="0"/>
              <a:buChar char="•"/>
            </a:pPr>
            <a:r>
              <a:rPr lang="en-US" sz="4000" dirty="0"/>
              <a:t>90% libraries have a dedicated interactive learning space for families</a:t>
            </a:r>
          </a:p>
          <a:p>
            <a:pPr marL="685800" indent="-685800">
              <a:buFont typeface="Arial" panose="020B0604020202020204" pitchFamily="34" charset="0"/>
              <a:buChar char="•"/>
            </a:pPr>
            <a:endParaRPr lang="en-US" sz="4000" dirty="0" smtClean="0"/>
          </a:p>
          <a:p>
            <a:pPr marL="685800" indent="-685800">
              <a:buFont typeface="Arial" panose="020B0604020202020204" pitchFamily="34" charset="0"/>
              <a:buChar char="•"/>
            </a:pPr>
            <a:endParaRPr lang="en-US" sz="4000" dirty="0" smtClean="0"/>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5" name="Picture 4" descr="\\nbpls-sbpnb\NBPLS\SharePointFiles\NBPLS-SBPNB_AllStaff\Stock Images\PeopleBooks=GensLivres\Famille=Family.jpg"/>
          <p:cNvPicPr/>
          <p:nvPr/>
        </p:nvPicPr>
        <p:blipFill>
          <a:blip r:embed="rId3"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3646283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000" dirty="0" smtClean="0"/>
              <a:t>9% increase in visits to online databases made available on the NBPLS website</a:t>
            </a:r>
          </a:p>
          <a:p>
            <a:pPr marL="685800" indent="-685800">
              <a:buFont typeface="Arial" panose="020B0604020202020204" pitchFamily="34" charset="0"/>
              <a:buChar char="•"/>
            </a:pPr>
            <a:r>
              <a:rPr lang="en-US" sz="4000" dirty="0" smtClean="0"/>
              <a:t>3% increase in patron visits</a:t>
            </a:r>
          </a:p>
          <a:p>
            <a:pPr marL="685800" indent="-685800">
              <a:buFont typeface="Arial" panose="020B0604020202020204" pitchFamily="34" charset="0"/>
              <a:buChar char="•"/>
            </a:pPr>
            <a:endParaRPr lang="en-US" sz="4000" dirty="0" smtClean="0"/>
          </a:p>
          <a:p>
            <a:pPr marL="685800" indent="-685800" algn="ctr">
              <a:buFont typeface="Arial" panose="020B0604020202020204" pitchFamily="34" charset="0"/>
              <a:buChar char="•"/>
            </a:pPr>
            <a:endParaRPr lang="en-US" sz="4800" dirty="0" smtClean="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Provincial Outcomes</a:t>
            </a:r>
          </a:p>
        </p:txBody>
      </p:sp>
      <p:pic>
        <p:nvPicPr>
          <p:cNvPr id="5" name="Picture 4" descr="\\nbpls-sbpnb\NBPLS\SharePointFiles\NBPLS-SBPNB_AllStaff\Stock Images\PeopleBooks=GensLivres\Famille=Family.jpg"/>
          <p:cNvPicPr/>
          <p:nvPr/>
        </p:nvPicPr>
        <p:blipFill>
          <a:blip r:embed="rId3"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1024547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pls-sbpnb\NBPLS\SharePointFiles\NBPLS-SBPNB_AllStaff\Stock Images\PeopleLibrary=GensBibliothèque\ModernLife=VieAujourdhui.jpg"/>
          <p:cNvPicPr/>
          <p:nvPr/>
        </p:nvPicPr>
        <p:blipFill>
          <a:blip r:embed="rId3" cstate="print"/>
          <a:srcRect r="7247"/>
          <a:stretch>
            <a:fillRect/>
          </a:stretch>
        </p:blipFill>
        <p:spPr bwMode="auto">
          <a:xfrm>
            <a:off x="3491880" y="2348880"/>
            <a:ext cx="2232248" cy="1943100"/>
          </a:xfrm>
          <a:prstGeom prst="rect">
            <a:avLst/>
          </a:prstGeom>
          <a:noFill/>
          <a:ln w="9525">
            <a:noFill/>
            <a:miter lim="800000"/>
            <a:headEnd/>
            <a:tailEnd/>
          </a:ln>
        </p:spPr>
      </p:pic>
      <p:pic>
        <p:nvPicPr>
          <p:cNvPr id="3" name="Picture 2" descr="\\nbpls-sbpnb\NBPLS\SharePointFiles\NBPLS-SBPNB_AllStaff\Stock Images\PeopleLibrary=GensBibliothèque\iStock_000010261391_XXXLarge.jpg"/>
          <p:cNvPicPr/>
          <p:nvPr/>
        </p:nvPicPr>
        <p:blipFill>
          <a:blip r:embed="rId4" cstate="print"/>
          <a:srcRect l="2976" r="4757" b="3571"/>
          <a:stretch>
            <a:fillRect/>
          </a:stretch>
        </p:blipFill>
        <p:spPr bwMode="auto">
          <a:xfrm>
            <a:off x="755576" y="4437112"/>
            <a:ext cx="2592288" cy="1944216"/>
          </a:xfrm>
          <a:prstGeom prst="rect">
            <a:avLst/>
          </a:prstGeom>
          <a:noFill/>
          <a:ln w="9525">
            <a:noFill/>
            <a:miter lim="800000"/>
            <a:headEnd/>
            <a:tailEnd/>
          </a:ln>
        </p:spPr>
      </p:pic>
      <p:pic>
        <p:nvPicPr>
          <p:cNvPr id="4" name="Picture 3" descr="\\nbpls-sbpnb\NBPLS\SharePointFiles\NBPLS-SBPNB_AllStaff\Stock Images\PeopleLibrary=GensBibliothèque\iStock_000018572363XSmall.jpg"/>
          <p:cNvPicPr/>
          <p:nvPr/>
        </p:nvPicPr>
        <p:blipFill>
          <a:blip r:embed="rId5" cstate="print"/>
          <a:srcRect l="4089" r="2664"/>
          <a:stretch>
            <a:fillRect/>
          </a:stretch>
        </p:blipFill>
        <p:spPr bwMode="auto">
          <a:xfrm flipH="1">
            <a:off x="5940152" y="188640"/>
            <a:ext cx="2520280" cy="1869132"/>
          </a:xfrm>
          <a:prstGeom prst="rect">
            <a:avLst/>
          </a:prstGeom>
          <a:noFill/>
          <a:ln w="9525">
            <a:noFill/>
            <a:miter lim="800000"/>
            <a:headEnd/>
            <a:tailEnd/>
          </a:ln>
        </p:spPr>
      </p:pic>
      <p:sp>
        <p:nvSpPr>
          <p:cNvPr id="65539" name="Rectangle 60"/>
          <p:cNvSpPr>
            <a:spLocks noChangeArrowheads="1"/>
          </p:cNvSpPr>
          <p:nvPr/>
        </p:nvSpPr>
        <p:spPr bwMode="auto">
          <a:xfrm>
            <a:off x="755576" y="188640"/>
            <a:ext cx="2592288"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5538" name="Text Box 140"/>
          <p:cNvSpPr txBox="1">
            <a:spLocks noChangeArrowheads="1"/>
          </p:cNvSpPr>
          <p:nvPr/>
        </p:nvSpPr>
        <p:spPr bwMode="auto">
          <a:xfrm>
            <a:off x="755576"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Connect.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0"/>
          <p:cNvSpPr>
            <a:spLocks noChangeArrowheads="1"/>
          </p:cNvSpPr>
          <p:nvPr/>
        </p:nvSpPr>
        <p:spPr bwMode="auto">
          <a:xfrm>
            <a:off x="5940152" y="443711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8" name="Rectangle 60"/>
          <p:cNvSpPr>
            <a:spLocks noChangeArrowheads="1"/>
          </p:cNvSpPr>
          <p:nvPr/>
        </p:nvSpPr>
        <p:spPr bwMode="auto">
          <a:xfrm>
            <a:off x="755576" y="2276872"/>
            <a:ext cx="2592288" cy="2016224"/>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 name="Rectangle 60"/>
          <p:cNvSpPr>
            <a:spLocks noChangeArrowheads="1"/>
          </p:cNvSpPr>
          <p:nvPr/>
        </p:nvSpPr>
        <p:spPr bwMode="auto">
          <a:xfrm>
            <a:off x="5940152" y="227687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 name="Rectangle 60"/>
          <p:cNvSpPr>
            <a:spLocks noChangeArrowheads="1"/>
          </p:cNvSpPr>
          <p:nvPr/>
        </p:nvSpPr>
        <p:spPr bwMode="auto">
          <a:xfrm>
            <a:off x="3491880" y="188640"/>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1" name="Rectangle 60"/>
          <p:cNvSpPr>
            <a:spLocks noChangeArrowheads="1"/>
          </p:cNvSpPr>
          <p:nvPr/>
        </p:nvSpPr>
        <p:spPr bwMode="auto">
          <a:xfrm>
            <a:off x="3491880" y="4437112"/>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2" name="Text Box 140"/>
          <p:cNvSpPr txBox="1">
            <a:spLocks noChangeArrowheads="1"/>
          </p:cNvSpPr>
          <p:nvPr/>
        </p:nvSpPr>
        <p:spPr bwMode="auto">
          <a:xfrm>
            <a:off x="3491880"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Learn</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40"/>
          <p:cNvSpPr txBox="1">
            <a:spLocks noChangeArrowheads="1"/>
          </p:cNvSpPr>
          <p:nvPr/>
        </p:nvSpPr>
        <p:spPr bwMode="auto">
          <a:xfrm>
            <a:off x="755576" y="2348880"/>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Read</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40"/>
          <p:cNvSpPr txBox="1">
            <a:spLocks noChangeArrowheads="1"/>
          </p:cNvSpPr>
          <p:nvPr/>
        </p:nvSpPr>
        <p:spPr bwMode="auto">
          <a:xfrm>
            <a:off x="5940152" y="227687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Play</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40"/>
          <p:cNvSpPr txBox="1">
            <a:spLocks noChangeArrowheads="1"/>
          </p:cNvSpPr>
          <p:nvPr/>
        </p:nvSpPr>
        <p:spPr bwMode="auto">
          <a:xfrm>
            <a:off x="3491880"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Create.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40"/>
          <p:cNvSpPr txBox="1">
            <a:spLocks noChangeArrowheads="1"/>
          </p:cNvSpPr>
          <p:nvPr/>
        </p:nvSpPr>
        <p:spPr bwMode="auto">
          <a:xfrm>
            <a:off x="5940152"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en-US" sz="4000" dirty="0" smtClean="0">
                <a:solidFill>
                  <a:srgbClr val="FFFFFF"/>
                </a:solidFill>
                <a:latin typeface="Segoe UI Semibold" pitchFamily="34" charset="0"/>
                <a:cs typeface="Arial" pitchFamily="34" charset="0"/>
              </a:rPr>
              <a:t>Succeed</a:t>
            </a:r>
            <a:r>
              <a:rPr kumimoji="0" lang="en-US" sz="4000" b="0" i="0" u="none" strike="noStrike" cap="none" normalizeH="0" baseline="0" dirty="0" smtClean="0">
                <a:ln>
                  <a:noFill/>
                </a:ln>
                <a:solidFill>
                  <a:srgbClr val="FFFFFF"/>
                </a:solidFill>
                <a:effectLst/>
                <a:latin typeface="Segoe UI Semi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1143000" indent="-1143000">
              <a:buFont typeface="Arial" panose="020B0604020202020204" pitchFamily="34" charset="0"/>
              <a:buChar char="•"/>
            </a:pPr>
            <a:r>
              <a:rPr lang="en-US" sz="4800" dirty="0" smtClean="0"/>
              <a:t>Every </a:t>
            </a:r>
            <a:r>
              <a:rPr lang="en-US" sz="4800" dirty="0"/>
              <a:t>Child Ready to Read</a:t>
            </a:r>
          </a:p>
          <a:p>
            <a:pPr marL="1143000" indent="-1143000">
              <a:buFont typeface="Arial" panose="020B0604020202020204" pitchFamily="34" charset="0"/>
              <a:buChar char="•"/>
            </a:pPr>
            <a:r>
              <a:rPr lang="en-US" sz="4800" dirty="0" smtClean="0"/>
              <a:t>Afterschool </a:t>
            </a:r>
            <a:r>
              <a:rPr lang="en-US" sz="4800" dirty="0"/>
              <a:t>programs</a:t>
            </a:r>
          </a:p>
          <a:p>
            <a:pPr marL="1143000" indent="-1143000">
              <a:buFont typeface="Arial" panose="020B0604020202020204" pitchFamily="34" charset="0"/>
              <a:buChar char="•"/>
            </a:pPr>
            <a:r>
              <a:rPr lang="en-US" sz="4800" dirty="0" smtClean="0"/>
              <a:t>Interactive learning </a:t>
            </a:r>
            <a:r>
              <a:rPr lang="en-US" sz="4800" dirty="0"/>
              <a:t>spaces</a:t>
            </a:r>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4400" dirty="0" smtClean="0">
                <a:solidFill>
                  <a:srgbClr val="EB5E00"/>
                </a:solidFill>
                <a:latin typeface="Segoe UI Semibold" pitchFamily="34" charset="0"/>
                <a:ea typeface="Times New Roman" pitchFamily="18" charset="0"/>
                <a:cs typeface="Arial" pitchFamily="34" charset="0"/>
              </a:rPr>
              <a:t>Goal 1 - Cultivate &amp;    Inspire Young Readers</a:t>
            </a:r>
            <a:endParaRPr lang="en-US" sz="44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Library=GensBibliothèque\Large_ChildrensServices.jpg"/>
          <p:cNvPicPr/>
          <p:nvPr/>
        </p:nvPicPr>
        <p:blipFill>
          <a:blip r:embed="rId3" cstate="print"/>
          <a:srcRect/>
          <a:stretch>
            <a:fillRect/>
          </a:stretch>
        </p:blipFill>
        <p:spPr bwMode="auto">
          <a:xfrm>
            <a:off x="0" y="0"/>
            <a:ext cx="2587878"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endParaRPr lang="en-US" sz="4800" dirty="0" smtClean="0"/>
          </a:p>
          <a:p>
            <a:pPr marL="685800" indent="-685800">
              <a:buFont typeface="Arial" panose="020B0604020202020204" pitchFamily="34" charset="0"/>
              <a:buChar char="•"/>
            </a:pPr>
            <a:r>
              <a:rPr lang="en-US" sz="4800" dirty="0" smtClean="0"/>
              <a:t>Membership drives</a:t>
            </a:r>
          </a:p>
          <a:p>
            <a:pPr marL="685800" indent="-685800">
              <a:buFont typeface="Arial" panose="020B0604020202020204" pitchFamily="34" charset="0"/>
              <a:buChar char="•"/>
            </a:pPr>
            <a:endParaRPr lang="en-US" sz="4800" dirty="0" smtClean="0"/>
          </a:p>
          <a:p>
            <a:pPr marL="685800" indent="-685800">
              <a:buFont typeface="Arial" panose="020B0604020202020204" pitchFamily="34" charset="0"/>
              <a:buChar char="•"/>
            </a:pPr>
            <a:r>
              <a:rPr lang="en-US" sz="4800" dirty="0" smtClean="0"/>
              <a:t>Self-led learning and research</a:t>
            </a:r>
            <a:endParaRPr lang="en-US" sz="4800" dirty="0"/>
          </a:p>
        </p:txBody>
      </p:sp>
      <p:sp>
        <p:nvSpPr>
          <p:cNvPr id="3" name="Rectangle 158"/>
          <p:cNvSpPr>
            <a:spLocks noChangeArrowheads="1"/>
          </p:cNvSpPr>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smtClean="0">
              <a:ln>
                <a:noFill/>
              </a:ln>
              <a:solidFill>
                <a:srgbClr val="EB5E00"/>
              </a:solidFill>
              <a:effectLst/>
              <a:latin typeface="Segoe UI Semibold" pitchFamily="34" charset="0"/>
              <a:cs typeface="Arial" pitchFamily="34" charset="0"/>
            </a:endParaRPr>
          </a:p>
          <a:p>
            <a:pPr lvl="1" algn="ctr" fontAlgn="base">
              <a:spcBef>
                <a:spcPts val="2400"/>
              </a:spcBef>
              <a:spcAft>
                <a:spcPct val="0"/>
              </a:spcAft>
            </a:pPr>
            <a:r>
              <a:rPr lang="en-US" sz="4800" dirty="0" smtClean="0">
                <a:solidFill>
                  <a:srgbClr val="EB5E00"/>
                </a:solidFill>
                <a:latin typeface="Segoe UI Semibold" pitchFamily="34" charset="0"/>
                <a:ea typeface="Times New Roman" pitchFamily="18" charset="0"/>
                <a:cs typeface="Arial" pitchFamily="34" charset="0"/>
              </a:rPr>
              <a:t>      </a:t>
            </a:r>
            <a:r>
              <a:rPr lang="en-US" sz="3600" dirty="0" smtClean="0">
                <a:solidFill>
                  <a:srgbClr val="EB5E00"/>
                </a:solidFill>
                <a:latin typeface="Segoe UI Semibold" pitchFamily="34" charset="0"/>
                <a:ea typeface="Times New Roman" pitchFamily="18" charset="0"/>
                <a:cs typeface="Arial" pitchFamily="34" charset="0"/>
              </a:rPr>
              <a:t>Goal 2 - Champion Literacy &amp; Lifelong Learning</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7" name="Picture 6" descr="\\nbpls-sbpnb\NBPLS\SharePointFiles\NBPLS-SBPNB_AllStaff\Stock Images\PeopleLibrary=GensBibliothèque\iStock_000022202349XSmall.jpg"/>
          <p:cNvPicPr/>
          <p:nvPr/>
        </p:nvPicPr>
        <p:blipFill>
          <a:blip r:embed="rId3" cstate="print"/>
          <a:srcRect/>
          <a:stretch>
            <a:fillRect/>
          </a:stretch>
        </p:blipFill>
        <p:spPr bwMode="auto">
          <a:xfrm>
            <a:off x="0" y="1"/>
            <a:ext cx="2649855" cy="2132856"/>
          </a:xfrm>
          <a:prstGeom prst="rect">
            <a:avLst/>
          </a:prstGeom>
          <a:noFill/>
          <a:ln w="9525">
            <a:noFill/>
            <a:miter lim="800000"/>
            <a:headEnd/>
            <a:tailEnd/>
          </a:ln>
        </p:spPr>
      </p:pic>
    </p:spTree>
    <p:extLst>
      <p:ext uri="{BB962C8B-B14F-4D97-AF65-F5344CB8AC3E}">
        <p14:creationId xmlns:p14="http://schemas.microsoft.com/office/powerpoint/2010/main" val="331230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en-US" sz="4400" dirty="0" smtClean="0"/>
              <a:t>Employability </a:t>
            </a:r>
            <a:endParaRPr lang="en-US" sz="4400" dirty="0"/>
          </a:p>
          <a:p>
            <a:pPr marL="685800" indent="-685800">
              <a:buFont typeface="Arial" panose="020B0604020202020204" pitchFamily="34" charset="0"/>
              <a:buChar char="•"/>
            </a:pPr>
            <a:r>
              <a:rPr lang="en-US" sz="4400" dirty="0" smtClean="0"/>
              <a:t>Business </a:t>
            </a:r>
            <a:r>
              <a:rPr lang="en-US" sz="4400" dirty="0"/>
              <a:t>/ entrepreneurship</a:t>
            </a:r>
          </a:p>
          <a:p>
            <a:pPr marL="685800" indent="-685800">
              <a:buFont typeface="Arial" panose="020B0604020202020204" pitchFamily="34" charset="0"/>
              <a:buChar char="•"/>
            </a:pPr>
            <a:r>
              <a:rPr lang="en-US" sz="4400" dirty="0" smtClean="0"/>
              <a:t>Population </a:t>
            </a:r>
            <a:r>
              <a:rPr lang="en-US" sz="4400" dirty="0"/>
              <a:t>growth</a:t>
            </a:r>
          </a:p>
          <a:p>
            <a:pPr marL="685800" indent="-685800">
              <a:buFont typeface="Arial" panose="020B0604020202020204" pitchFamily="34" charset="0"/>
              <a:buChar char="•"/>
            </a:pPr>
            <a:r>
              <a:rPr lang="en-US" sz="4400" dirty="0" smtClean="0"/>
              <a:t>Official </a:t>
            </a:r>
            <a:r>
              <a:rPr lang="en-US" sz="4400" dirty="0"/>
              <a:t>language learning</a:t>
            </a:r>
          </a:p>
          <a:p>
            <a:pPr marL="685800" indent="-685800">
              <a:buFont typeface="Arial" panose="020B0604020202020204" pitchFamily="34" charset="0"/>
              <a:buChar char="•"/>
            </a:pPr>
            <a:r>
              <a:rPr lang="en-US" sz="4400" dirty="0" smtClean="0"/>
              <a:t>Financial </a:t>
            </a:r>
            <a:r>
              <a:rPr lang="en-US" sz="4400" dirty="0"/>
              <a:t>literacy  </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3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Contribute to Community Economic Growth       </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5" name="Picture 4" descr="\\nbpls-sbpnb\NBPLS\SharePointFiles\NBPLS-SBPNB_AllStaff\Stock Images\People=Gens\iStock_000021480150XSmall.jpg"/>
          <p:cNvPicPr/>
          <p:nvPr/>
        </p:nvPicPr>
        <p:blipFill>
          <a:blip r:embed="rId3" cstate="print"/>
          <a:srcRect/>
          <a:stretch>
            <a:fillRect/>
          </a:stretch>
        </p:blipFill>
        <p:spPr bwMode="auto">
          <a:xfrm>
            <a:off x="363" y="0"/>
            <a:ext cx="2267381"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1143000"/>
          </a:xfrm>
        </p:spPr>
        <p:txBody>
          <a:bodyPr>
            <a:noAutofit/>
          </a:bodyPr>
          <a:lstStyle/>
          <a:p>
            <a:r>
              <a:rPr lang="en-US" sz="3600" b="1" dirty="0">
                <a:solidFill>
                  <a:srgbClr val="EB5E00"/>
                </a:solidFill>
                <a:latin typeface="Calibri" panose="020F0502020204030204" pitchFamily="34" charset="0"/>
              </a:rPr>
              <a:t>F</a:t>
            </a:r>
            <a:r>
              <a:rPr lang="en-US" sz="3600" b="1" dirty="0" smtClean="0">
                <a:solidFill>
                  <a:srgbClr val="EB5E00"/>
                </a:solidFill>
                <a:latin typeface="Calibri" panose="020F0502020204030204" pitchFamily="34" charset="0"/>
              </a:rPr>
              <a:t>inancial </a:t>
            </a:r>
            <a:r>
              <a:rPr lang="en-US" sz="3600" b="1" dirty="0">
                <a:solidFill>
                  <a:srgbClr val="EB5E00"/>
                </a:solidFill>
                <a:latin typeface="Calibri" panose="020F0502020204030204" pitchFamily="34" charset="0"/>
              </a:rPr>
              <a:t>L</a:t>
            </a:r>
            <a:r>
              <a:rPr lang="en-US" sz="3600" b="1" dirty="0" smtClean="0">
                <a:solidFill>
                  <a:srgbClr val="EB5E00"/>
                </a:solidFill>
                <a:latin typeface="Calibri" panose="020F0502020204030204" pitchFamily="34" charset="0"/>
              </a:rPr>
              <a:t>iteracy Room in Catalogue</a:t>
            </a:r>
            <a:endParaRPr lang="en-US" sz="3600" b="1" dirty="0">
              <a:solidFill>
                <a:srgbClr val="EB5E00"/>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1115616" y="1246113"/>
            <a:ext cx="6945954" cy="5342510"/>
          </a:xfrm>
          <a:prstGeom prst="rect">
            <a:avLst/>
          </a:prstGeom>
        </p:spPr>
      </p:pic>
    </p:spTree>
    <p:extLst>
      <p:ext uri="{BB962C8B-B14F-4D97-AF65-F5344CB8AC3E}">
        <p14:creationId xmlns:p14="http://schemas.microsoft.com/office/powerpoint/2010/main" val="407863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endParaRPr lang="en-US" sz="4400" dirty="0" smtClean="0"/>
          </a:p>
          <a:p>
            <a:pPr marL="571500" indent="-571500">
              <a:buFont typeface="Arial" panose="020B0604020202020204" pitchFamily="34" charset="0"/>
              <a:buChar char="•"/>
            </a:pPr>
            <a:r>
              <a:rPr lang="en-US" sz="4400" dirty="0" smtClean="0"/>
              <a:t>Promote </a:t>
            </a:r>
            <a:r>
              <a:rPr lang="en-US" sz="4400" dirty="0"/>
              <a:t>NB culture and </a:t>
            </a:r>
            <a:r>
              <a:rPr lang="en-US" sz="4400" dirty="0" smtClean="0"/>
              <a:t>heritage</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Collaborate with galleries, libraries, archives and museums</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4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Stimulate Imagination &amp; Creativity</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6" name="Picture 5" descr="\\nbpls-sbpnb\NBPLS\SharePointFiles\NBPLS-SBPNB_AllStaff\Stock Images\DonationsPromotion=PromotionsDons\iStock_000022820340Small.jpg"/>
          <p:cNvPicPr/>
          <p:nvPr/>
        </p:nvPicPr>
        <p:blipFill>
          <a:blip r:embed="rId3" cstate="print"/>
          <a:srcRect/>
          <a:stretch>
            <a:fillRect/>
          </a:stretch>
        </p:blipFill>
        <p:spPr bwMode="auto">
          <a:xfrm>
            <a:off x="0" y="1"/>
            <a:ext cx="2362200" cy="2276872"/>
          </a:xfrm>
          <a:prstGeom prst="rect">
            <a:avLst/>
          </a:prstGeom>
          <a:noFill/>
          <a:ln w="9525">
            <a:noFill/>
            <a:miter lim="800000"/>
            <a:headEnd/>
            <a:tailEnd/>
          </a:ln>
        </p:spPr>
      </p:pic>
    </p:spTree>
    <p:extLst>
      <p:ext uri="{BB962C8B-B14F-4D97-AF65-F5344CB8AC3E}">
        <p14:creationId xmlns:p14="http://schemas.microsoft.com/office/powerpoint/2010/main" val="1842038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solidFill>
                  <a:schemeClr val="accent6">
                    <a:lumMod val="75000"/>
                  </a:schemeClr>
                </a:solidFill>
              </a:rPr>
              <a:t>Pass</a:t>
            </a:r>
            <a:r>
              <a:rPr lang="en-CA" b="1" dirty="0" smtClean="0"/>
              <a:t> </a:t>
            </a:r>
            <a:r>
              <a:rPr lang="en-CA" sz="3600" b="1" dirty="0" smtClean="0">
                <a:solidFill>
                  <a:schemeClr val="accent6">
                    <a:lumMod val="75000"/>
                  </a:schemeClr>
                </a:solidFill>
              </a:rPr>
              <a:t>Lending</a:t>
            </a:r>
            <a:endParaRPr lang="en-CA" b="1" dirty="0">
              <a:solidFill>
                <a:schemeClr val="accent6">
                  <a:lumMod val="75000"/>
                </a:schemeClr>
              </a:solidFill>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1599" y="1844824"/>
            <a:ext cx="4281339" cy="4281339"/>
          </a:xfrm>
        </p:spPr>
      </p:pic>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90267" y="1844824"/>
            <a:ext cx="4281339" cy="4281339"/>
          </a:xfrm>
        </p:spPr>
      </p:pic>
    </p:spTree>
    <p:extLst>
      <p:ext uri="{BB962C8B-B14F-4D97-AF65-F5344CB8AC3E}">
        <p14:creationId xmlns:p14="http://schemas.microsoft.com/office/powerpoint/2010/main" val="279705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smtClean="0">
                <a:solidFill>
                  <a:schemeClr val="accent6">
                    <a:lumMod val="75000"/>
                  </a:schemeClr>
                </a:solidFill>
              </a:rPr>
              <a:t>Pass Lending Statistics</a:t>
            </a:r>
            <a:endParaRPr lang="en-CA" sz="3600" b="1" dirty="0">
              <a:solidFill>
                <a:schemeClr val="accent6">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0826550"/>
              </p:ext>
            </p:extLst>
          </p:nvPr>
        </p:nvGraphicFramePr>
        <p:xfrm>
          <a:off x="457200" y="1600200"/>
          <a:ext cx="8229600" cy="310896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108384395"/>
                    </a:ext>
                  </a:extLst>
                </a:gridCol>
                <a:gridCol w="1265272">
                  <a:extLst>
                    <a:ext uri="{9D8B030D-6E8A-4147-A177-3AD203B41FA5}">
                      <a16:colId xmlns:a16="http://schemas.microsoft.com/office/drawing/2014/main" val="3955118508"/>
                    </a:ext>
                  </a:extLst>
                </a:gridCol>
                <a:gridCol w="1645920">
                  <a:extLst>
                    <a:ext uri="{9D8B030D-6E8A-4147-A177-3AD203B41FA5}">
                      <a16:colId xmlns:a16="http://schemas.microsoft.com/office/drawing/2014/main" val="3803969483"/>
                    </a:ext>
                  </a:extLst>
                </a:gridCol>
                <a:gridCol w="1985352">
                  <a:extLst>
                    <a:ext uri="{9D8B030D-6E8A-4147-A177-3AD203B41FA5}">
                      <a16:colId xmlns:a16="http://schemas.microsoft.com/office/drawing/2014/main" val="2341740640"/>
                    </a:ext>
                  </a:extLst>
                </a:gridCol>
                <a:gridCol w="1306488">
                  <a:extLst>
                    <a:ext uri="{9D8B030D-6E8A-4147-A177-3AD203B41FA5}">
                      <a16:colId xmlns:a16="http://schemas.microsoft.com/office/drawing/2014/main" val="3528524192"/>
                    </a:ext>
                  </a:extLst>
                </a:gridCol>
              </a:tblGrid>
              <a:tr h="370840">
                <a:tc>
                  <a:txBody>
                    <a:bodyPr/>
                    <a:lstStyle/>
                    <a:p>
                      <a:r>
                        <a:rPr lang="en-CA" sz="2400" dirty="0" smtClean="0">
                          <a:latin typeface="+mn-lt"/>
                        </a:rPr>
                        <a:t>Partner</a:t>
                      </a:r>
                      <a:endParaRPr lang="en-CA" sz="2400" dirty="0">
                        <a:latin typeface="+mn-lt"/>
                      </a:endParaRPr>
                    </a:p>
                  </a:txBody>
                  <a:tcPr/>
                </a:tc>
                <a:tc>
                  <a:txBody>
                    <a:bodyPr/>
                    <a:lstStyle/>
                    <a:p>
                      <a:r>
                        <a:rPr lang="en-CA" sz="2400" dirty="0" smtClean="0">
                          <a:latin typeface="+mn-lt"/>
                        </a:rPr>
                        <a:t>Passes Loaned</a:t>
                      </a:r>
                      <a:endParaRPr lang="en-CA" sz="2400" dirty="0">
                        <a:latin typeface="+mn-lt"/>
                      </a:endParaRPr>
                    </a:p>
                  </a:txBody>
                  <a:tcPr/>
                </a:tc>
                <a:tc>
                  <a:txBody>
                    <a:bodyPr/>
                    <a:lstStyle/>
                    <a:p>
                      <a:r>
                        <a:rPr lang="en-CA" sz="2400" dirty="0" smtClean="0">
                          <a:latin typeface="+mn-lt"/>
                        </a:rPr>
                        <a:t>Passes Redeemed</a:t>
                      </a:r>
                      <a:endParaRPr lang="en-CA" sz="2400" dirty="0">
                        <a:latin typeface="+mn-lt"/>
                      </a:endParaRPr>
                    </a:p>
                  </a:txBody>
                  <a:tcPr/>
                </a:tc>
                <a:tc>
                  <a:txBody>
                    <a:bodyPr/>
                    <a:lstStyle/>
                    <a:p>
                      <a:r>
                        <a:rPr lang="en-CA" sz="2400" dirty="0" smtClean="0">
                          <a:latin typeface="+mn-lt"/>
                        </a:rPr>
                        <a:t>Redemption</a:t>
                      </a:r>
                      <a:r>
                        <a:rPr lang="en-CA" sz="2400" baseline="0" dirty="0" smtClean="0">
                          <a:latin typeface="+mn-lt"/>
                        </a:rPr>
                        <a:t> Rate</a:t>
                      </a:r>
                      <a:endParaRPr lang="en-CA" sz="2400" dirty="0">
                        <a:latin typeface="+mn-lt"/>
                      </a:endParaRPr>
                    </a:p>
                  </a:txBody>
                  <a:tcPr/>
                </a:tc>
                <a:tc>
                  <a:txBody>
                    <a:bodyPr/>
                    <a:lstStyle/>
                    <a:p>
                      <a:r>
                        <a:rPr lang="en-CA" sz="2400" dirty="0" smtClean="0">
                          <a:latin typeface="+mn-lt"/>
                        </a:rPr>
                        <a:t>New Cards</a:t>
                      </a:r>
                      <a:endParaRPr lang="en-CA" sz="2400" dirty="0">
                        <a:latin typeface="+mn-lt"/>
                      </a:endParaRPr>
                    </a:p>
                  </a:txBody>
                  <a:tcPr/>
                </a:tc>
                <a:extLst>
                  <a:ext uri="{0D108BD9-81ED-4DB2-BD59-A6C34878D82A}">
                    <a16:rowId xmlns:a16="http://schemas.microsoft.com/office/drawing/2014/main" val="3712375346"/>
                  </a:ext>
                </a:extLst>
              </a:tr>
              <a:tr h="370840">
                <a:tc>
                  <a:txBody>
                    <a:bodyPr/>
                    <a:lstStyle/>
                    <a:p>
                      <a:r>
                        <a:rPr lang="en-CA" sz="2400" dirty="0" smtClean="0">
                          <a:latin typeface="+mn-lt"/>
                        </a:rPr>
                        <a:t>VHA</a:t>
                      </a:r>
                      <a:endParaRPr lang="en-CA" sz="2400" dirty="0">
                        <a:latin typeface="+mn-lt"/>
                      </a:endParaRPr>
                    </a:p>
                  </a:txBody>
                  <a:tcPr/>
                </a:tc>
                <a:tc>
                  <a:txBody>
                    <a:bodyPr/>
                    <a:lstStyle/>
                    <a:p>
                      <a:pPr algn="r" fontAlgn="b"/>
                      <a:r>
                        <a:rPr lang="en-CA" sz="2400" b="0" i="0" u="none" strike="noStrike" dirty="0">
                          <a:solidFill>
                            <a:srgbClr val="000000"/>
                          </a:solidFill>
                          <a:effectLst/>
                          <a:latin typeface="+mn-lt"/>
                        </a:rPr>
                        <a:t>4,463</a:t>
                      </a:r>
                    </a:p>
                  </a:txBody>
                  <a:tcPr marL="9525" marR="9525" marT="9525" marB="0" anchor="b"/>
                </a:tc>
                <a:tc>
                  <a:txBody>
                    <a:bodyPr/>
                    <a:lstStyle/>
                    <a:p>
                      <a:pPr algn="r" fontAlgn="b"/>
                      <a:r>
                        <a:rPr lang="en-CA" sz="2400" b="0" i="0" u="none" strike="noStrike" dirty="0">
                          <a:solidFill>
                            <a:srgbClr val="000000"/>
                          </a:solidFill>
                          <a:effectLst/>
                          <a:latin typeface="+mn-lt"/>
                        </a:rPr>
                        <a:t>1,177</a:t>
                      </a:r>
                    </a:p>
                  </a:txBody>
                  <a:tcPr marL="9525" marR="9525" marT="9525" marB="0" anchor="b"/>
                </a:tc>
                <a:tc>
                  <a:txBody>
                    <a:bodyPr/>
                    <a:lstStyle/>
                    <a:p>
                      <a:pPr algn="r" fontAlgn="b"/>
                      <a:r>
                        <a:rPr lang="en-CA" sz="2400" b="0" i="0" u="none" strike="noStrike" dirty="0">
                          <a:solidFill>
                            <a:srgbClr val="000000"/>
                          </a:solidFill>
                          <a:effectLst/>
                          <a:latin typeface="+mn-lt"/>
                        </a:rPr>
                        <a:t>26%</a:t>
                      </a:r>
                    </a:p>
                  </a:txBody>
                  <a:tcPr marL="9525" marR="9525" marT="9525" marB="0" anchor="b"/>
                </a:tc>
                <a:tc>
                  <a:txBody>
                    <a:bodyPr/>
                    <a:lstStyle/>
                    <a:p>
                      <a:pPr algn="r" fontAlgn="b"/>
                      <a:r>
                        <a:rPr lang="en-CA" sz="2400" b="0" i="0" u="none" strike="noStrike">
                          <a:solidFill>
                            <a:srgbClr val="000000"/>
                          </a:solidFill>
                          <a:effectLst/>
                          <a:latin typeface="+mn-lt"/>
                        </a:rPr>
                        <a:t>821</a:t>
                      </a:r>
                    </a:p>
                  </a:txBody>
                  <a:tcPr marL="9525" marR="9525" marT="9525" marB="0" anchor="b"/>
                </a:tc>
                <a:extLst>
                  <a:ext uri="{0D108BD9-81ED-4DB2-BD59-A6C34878D82A}">
                    <a16:rowId xmlns:a16="http://schemas.microsoft.com/office/drawing/2014/main" val="494561592"/>
                  </a:ext>
                </a:extLst>
              </a:tr>
              <a:tr h="370840">
                <a:tc>
                  <a:txBody>
                    <a:bodyPr/>
                    <a:lstStyle/>
                    <a:p>
                      <a:r>
                        <a:rPr lang="en-CA" sz="2400" dirty="0" smtClean="0">
                          <a:latin typeface="+mn-lt"/>
                        </a:rPr>
                        <a:t>NBM</a:t>
                      </a:r>
                    </a:p>
                  </a:txBody>
                  <a:tcPr/>
                </a:tc>
                <a:tc>
                  <a:txBody>
                    <a:bodyPr/>
                    <a:lstStyle/>
                    <a:p>
                      <a:pPr algn="r" fontAlgn="b"/>
                      <a:r>
                        <a:rPr lang="en-CA" sz="2400" b="0" i="0" u="none" strike="noStrike" dirty="0">
                          <a:solidFill>
                            <a:srgbClr val="000000"/>
                          </a:solidFill>
                          <a:effectLst/>
                          <a:latin typeface="+mn-lt"/>
                        </a:rPr>
                        <a:t>1,645</a:t>
                      </a:r>
                    </a:p>
                  </a:txBody>
                  <a:tcPr marL="9525" marR="9525" marT="9525" marB="0" anchor="b"/>
                </a:tc>
                <a:tc>
                  <a:txBody>
                    <a:bodyPr/>
                    <a:lstStyle/>
                    <a:p>
                      <a:pPr algn="r" fontAlgn="b"/>
                      <a:r>
                        <a:rPr lang="en-CA" sz="2400" b="0" i="0" u="none" strike="noStrike">
                          <a:solidFill>
                            <a:srgbClr val="000000"/>
                          </a:solidFill>
                          <a:effectLst/>
                          <a:latin typeface="+mn-lt"/>
                        </a:rPr>
                        <a:t>228</a:t>
                      </a:r>
                    </a:p>
                  </a:txBody>
                  <a:tcPr marL="9525" marR="9525" marT="9525" marB="0" anchor="b"/>
                </a:tc>
                <a:tc>
                  <a:txBody>
                    <a:bodyPr/>
                    <a:lstStyle/>
                    <a:p>
                      <a:pPr algn="r" fontAlgn="b"/>
                      <a:r>
                        <a:rPr lang="en-CA" sz="2400" b="0" i="0" u="none" strike="noStrike" dirty="0">
                          <a:solidFill>
                            <a:srgbClr val="000000"/>
                          </a:solidFill>
                          <a:effectLst/>
                          <a:latin typeface="+mn-lt"/>
                        </a:rPr>
                        <a:t>14%</a:t>
                      </a:r>
                    </a:p>
                  </a:txBody>
                  <a:tcPr marL="9525" marR="9525" marT="9525" marB="0" anchor="b"/>
                </a:tc>
                <a:tc>
                  <a:txBody>
                    <a:bodyPr/>
                    <a:lstStyle/>
                    <a:p>
                      <a:pPr algn="r" fontAlgn="b"/>
                      <a:r>
                        <a:rPr lang="en-CA" sz="2400" b="0" i="0" u="none" strike="noStrike" dirty="0">
                          <a:solidFill>
                            <a:srgbClr val="000000"/>
                          </a:solidFill>
                          <a:effectLst/>
                          <a:latin typeface="+mn-lt"/>
                        </a:rPr>
                        <a:t>161</a:t>
                      </a:r>
                    </a:p>
                  </a:txBody>
                  <a:tcPr marL="9525" marR="9525" marT="9525" marB="0" anchor="b"/>
                </a:tc>
                <a:extLst>
                  <a:ext uri="{0D108BD9-81ED-4DB2-BD59-A6C34878D82A}">
                    <a16:rowId xmlns:a16="http://schemas.microsoft.com/office/drawing/2014/main" val="1367153729"/>
                  </a:ext>
                </a:extLst>
              </a:tr>
              <a:tr h="370840">
                <a:tc>
                  <a:txBody>
                    <a:bodyPr/>
                    <a:lstStyle/>
                    <a:p>
                      <a:r>
                        <a:rPr lang="en-CA" sz="2400" dirty="0" smtClean="0">
                          <a:latin typeface="+mn-lt"/>
                        </a:rPr>
                        <a:t>Kings Landing</a:t>
                      </a:r>
                      <a:endParaRPr lang="en-CA" sz="2400" dirty="0">
                        <a:latin typeface="+mn-lt"/>
                      </a:endParaRPr>
                    </a:p>
                  </a:txBody>
                  <a:tcPr/>
                </a:tc>
                <a:tc>
                  <a:txBody>
                    <a:bodyPr/>
                    <a:lstStyle/>
                    <a:p>
                      <a:pPr algn="r" fontAlgn="b"/>
                      <a:r>
                        <a:rPr lang="en-CA" sz="2400" b="0" i="0" u="none" strike="noStrike">
                          <a:solidFill>
                            <a:srgbClr val="000000"/>
                          </a:solidFill>
                          <a:effectLst/>
                          <a:latin typeface="+mn-lt"/>
                        </a:rPr>
                        <a:t>4,825</a:t>
                      </a:r>
                    </a:p>
                  </a:txBody>
                  <a:tcPr marL="9525" marR="9525" marT="9525" marB="0" anchor="b"/>
                </a:tc>
                <a:tc>
                  <a:txBody>
                    <a:bodyPr/>
                    <a:lstStyle/>
                    <a:p>
                      <a:pPr algn="r" fontAlgn="b"/>
                      <a:r>
                        <a:rPr lang="en-CA" sz="2400" b="0" i="0" u="none" strike="noStrike">
                          <a:solidFill>
                            <a:srgbClr val="000000"/>
                          </a:solidFill>
                          <a:effectLst/>
                          <a:latin typeface="+mn-lt"/>
                        </a:rPr>
                        <a:t>3,144</a:t>
                      </a:r>
                    </a:p>
                  </a:txBody>
                  <a:tcPr marL="9525" marR="9525" marT="9525" marB="0" anchor="b"/>
                </a:tc>
                <a:tc>
                  <a:txBody>
                    <a:bodyPr/>
                    <a:lstStyle/>
                    <a:p>
                      <a:pPr algn="r" fontAlgn="b"/>
                      <a:r>
                        <a:rPr lang="en-CA" sz="2400" b="0" i="0" u="none" strike="noStrike" dirty="0">
                          <a:solidFill>
                            <a:srgbClr val="000000"/>
                          </a:solidFill>
                          <a:effectLst/>
                          <a:latin typeface="+mn-lt"/>
                        </a:rPr>
                        <a:t>65%</a:t>
                      </a:r>
                    </a:p>
                  </a:txBody>
                  <a:tcPr marL="9525" marR="9525" marT="9525" marB="0" anchor="b"/>
                </a:tc>
                <a:tc>
                  <a:txBody>
                    <a:bodyPr/>
                    <a:lstStyle/>
                    <a:p>
                      <a:pPr algn="r" fontAlgn="b"/>
                      <a:r>
                        <a:rPr lang="en-CA" sz="2400" b="0" i="0" u="none" strike="noStrike" dirty="0">
                          <a:solidFill>
                            <a:srgbClr val="000000"/>
                          </a:solidFill>
                          <a:effectLst/>
                          <a:latin typeface="+mn-lt"/>
                        </a:rPr>
                        <a:t>1,147</a:t>
                      </a:r>
                    </a:p>
                  </a:txBody>
                  <a:tcPr marL="9525" marR="9525" marT="9525" marB="0" anchor="b"/>
                </a:tc>
                <a:extLst>
                  <a:ext uri="{0D108BD9-81ED-4DB2-BD59-A6C34878D82A}">
                    <a16:rowId xmlns:a16="http://schemas.microsoft.com/office/drawing/2014/main" val="2699451146"/>
                  </a:ext>
                </a:extLst>
              </a:tr>
              <a:tr h="370840">
                <a:tc>
                  <a:txBody>
                    <a:bodyPr/>
                    <a:lstStyle/>
                    <a:p>
                      <a:r>
                        <a:rPr lang="en-CA" sz="2400" dirty="0" smtClean="0">
                          <a:latin typeface="+mn-lt"/>
                        </a:rPr>
                        <a:t>BAG</a:t>
                      </a:r>
                      <a:endParaRPr lang="en-CA" sz="2400" dirty="0">
                        <a:latin typeface="+mn-lt"/>
                      </a:endParaRPr>
                    </a:p>
                  </a:txBody>
                  <a:tcPr/>
                </a:tc>
                <a:tc>
                  <a:txBody>
                    <a:bodyPr/>
                    <a:lstStyle/>
                    <a:p>
                      <a:pPr algn="r" fontAlgn="b"/>
                      <a:r>
                        <a:rPr lang="en-CA" sz="2400" b="0" i="0" u="none" strike="noStrike">
                          <a:solidFill>
                            <a:srgbClr val="000000"/>
                          </a:solidFill>
                          <a:effectLst/>
                          <a:latin typeface="+mn-lt"/>
                        </a:rPr>
                        <a:t>1,260</a:t>
                      </a:r>
                    </a:p>
                  </a:txBody>
                  <a:tcPr marL="9525" marR="9525" marT="9525" marB="0" anchor="b"/>
                </a:tc>
                <a:tc>
                  <a:txBody>
                    <a:bodyPr/>
                    <a:lstStyle/>
                    <a:p>
                      <a:pPr algn="r" fontAlgn="b"/>
                      <a:r>
                        <a:rPr lang="en-CA" sz="2400" b="0" i="0" u="none" strike="noStrike">
                          <a:solidFill>
                            <a:srgbClr val="000000"/>
                          </a:solidFill>
                          <a:effectLst/>
                          <a:latin typeface="+mn-lt"/>
                        </a:rPr>
                        <a:t>264</a:t>
                      </a:r>
                    </a:p>
                  </a:txBody>
                  <a:tcPr marL="9525" marR="9525" marT="9525" marB="0" anchor="b"/>
                </a:tc>
                <a:tc>
                  <a:txBody>
                    <a:bodyPr/>
                    <a:lstStyle/>
                    <a:p>
                      <a:pPr algn="r" fontAlgn="b"/>
                      <a:r>
                        <a:rPr lang="en-CA" sz="2400" b="0" i="0" u="none" strike="noStrike" dirty="0">
                          <a:solidFill>
                            <a:srgbClr val="000000"/>
                          </a:solidFill>
                          <a:effectLst/>
                          <a:latin typeface="+mn-lt"/>
                        </a:rPr>
                        <a:t>21%</a:t>
                      </a:r>
                    </a:p>
                  </a:txBody>
                  <a:tcPr marL="9525" marR="9525" marT="9525" marB="0" anchor="b"/>
                </a:tc>
                <a:tc>
                  <a:txBody>
                    <a:bodyPr/>
                    <a:lstStyle/>
                    <a:p>
                      <a:pPr algn="r" fontAlgn="b"/>
                      <a:r>
                        <a:rPr lang="en-CA" sz="2400" b="0" i="0" u="none" strike="noStrike" dirty="0">
                          <a:solidFill>
                            <a:srgbClr val="000000"/>
                          </a:solidFill>
                          <a:effectLst/>
                          <a:latin typeface="+mn-lt"/>
                        </a:rPr>
                        <a:t>81</a:t>
                      </a:r>
                    </a:p>
                  </a:txBody>
                  <a:tcPr marL="9525" marR="9525" marT="9525" marB="0" anchor="b"/>
                </a:tc>
                <a:extLst>
                  <a:ext uri="{0D108BD9-81ED-4DB2-BD59-A6C34878D82A}">
                    <a16:rowId xmlns:a16="http://schemas.microsoft.com/office/drawing/2014/main" val="3987636590"/>
                  </a:ext>
                </a:extLst>
              </a:tr>
              <a:tr h="370840">
                <a:tc>
                  <a:txBody>
                    <a:bodyPr/>
                    <a:lstStyle/>
                    <a:p>
                      <a:r>
                        <a:rPr lang="en-CA" sz="2400" b="1" dirty="0" smtClean="0">
                          <a:latin typeface="+mn-lt"/>
                        </a:rPr>
                        <a:t>Total</a:t>
                      </a:r>
                      <a:endParaRPr lang="en-CA" sz="2400" b="1" dirty="0">
                        <a:latin typeface="+mn-lt"/>
                      </a:endParaRPr>
                    </a:p>
                  </a:txBody>
                  <a:tcPr/>
                </a:tc>
                <a:tc>
                  <a:txBody>
                    <a:bodyPr/>
                    <a:lstStyle/>
                    <a:p>
                      <a:pPr algn="r" fontAlgn="b"/>
                      <a:r>
                        <a:rPr lang="en-CA" sz="2400" b="1" i="0" u="none" strike="noStrike">
                          <a:solidFill>
                            <a:srgbClr val="000000"/>
                          </a:solidFill>
                          <a:effectLst/>
                          <a:latin typeface="+mn-lt"/>
                        </a:rPr>
                        <a:t>12,193</a:t>
                      </a:r>
                    </a:p>
                  </a:txBody>
                  <a:tcPr marL="9525" marR="9525" marT="9525" marB="0" anchor="b"/>
                </a:tc>
                <a:tc>
                  <a:txBody>
                    <a:bodyPr/>
                    <a:lstStyle/>
                    <a:p>
                      <a:pPr algn="r" fontAlgn="b"/>
                      <a:r>
                        <a:rPr lang="en-CA" sz="2400" b="1" i="0" u="none" strike="noStrike">
                          <a:solidFill>
                            <a:srgbClr val="000000"/>
                          </a:solidFill>
                          <a:effectLst/>
                          <a:latin typeface="+mn-lt"/>
                        </a:rPr>
                        <a:t>4,813</a:t>
                      </a:r>
                    </a:p>
                  </a:txBody>
                  <a:tcPr marL="9525" marR="9525" marT="9525" marB="0" anchor="b"/>
                </a:tc>
                <a:tc>
                  <a:txBody>
                    <a:bodyPr/>
                    <a:lstStyle/>
                    <a:p>
                      <a:pPr algn="r" fontAlgn="b"/>
                      <a:r>
                        <a:rPr lang="en-CA" sz="2400" b="1" i="0" u="none" strike="noStrike" dirty="0">
                          <a:solidFill>
                            <a:srgbClr val="000000"/>
                          </a:solidFill>
                          <a:effectLst/>
                          <a:latin typeface="+mn-lt"/>
                        </a:rPr>
                        <a:t>39%</a:t>
                      </a:r>
                    </a:p>
                  </a:txBody>
                  <a:tcPr marL="9525" marR="9525" marT="9525" marB="0" anchor="b"/>
                </a:tc>
                <a:tc>
                  <a:txBody>
                    <a:bodyPr/>
                    <a:lstStyle/>
                    <a:p>
                      <a:pPr algn="r" fontAlgn="b"/>
                      <a:r>
                        <a:rPr lang="en-CA" sz="2400" b="1" i="0" u="none" strike="noStrike" dirty="0">
                          <a:solidFill>
                            <a:srgbClr val="000000"/>
                          </a:solidFill>
                          <a:effectLst/>
                          <a:latin typeface="+mn-lt"/>
                        </a:rPr>
                        <a:t>2,210</a:t>
                      </a:r>
                    </a:p>
                  </a:txBody>
                  <a:tcPr marL="9525" marR="9525" marT="9525" marB="0" anchor="b"/>
                </a:tc>
                <a:extLst>
                  <a:ext uri="{0D108BD9-81ED-4DB2-BD59-A6C34878D82A}">
                    <a16:rowId xmlns:a16="http://schemas.microsoft.com/office/drawing/2014/main" val="124560018"/>
                  </a:ext>
                </a:extLst>
              </a:tr>
            </a:tbl>
          </a:graphicData>
        </a:graphic>
      </p:graphicFrame>
    </p:spTree>
    <p:extLst>
      <p:ext uri="{BB962C8B-B14F-4D97-AF65-F5344CB8AC3E}">
        <p14:creationId xmlns:p14="http://schemas.microsoft.com/office/powerpoint/2010/main" val="349183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en-US" sz="3600" dirty="0" smtClean="0"/>
              <a:t>Support </a:t>
            </a:r>
            <a:r>
              <a:rPr lang="en-US" sz="3600" dirty="0"/>
              <a:t>Truth &amp; Reconciliation Commission Calls to Action</a:t>
            </a:r>
          </a:p>
          <a:p>
            <a:pPr marL="571500" indent="-571500">
              <a:buFont typeface="Arial" panose="020B0604020202020204" pitchFamily="34" charset="0"/>
              <a:buChar char="•"/>
            </a:pPr>
            <a:r>
              <a:rPr lang="en-US" sz="3600" dirty="0"/>
              <a:t>Explore borrowing the Internet</a:t>
            </a:r>
          </a:p>
          <a:p>
            <a:pPr marL="571500" indent="-571500">
              <a:buFont typeface="Arial" panose="020B0604020202020204" pitchFamily="34" charset="0"/>
              <a:buChar char="•"/>
            </a:pPr>
            <a:r>
              <a:rPr lang="en-US" sz="3600" dirty="0"/>
              <a:t>Explore expanding open hours</a:t>
            </a:r>
          </a:p>
          <a:p>
            <a:pPr marL="571500" indent="-571500">
              <a:buFont typeface="Arial" panose="020B0604020202020204" pitchFamily="34" charset="0"/>
              <a:buChar char="•"/>
            </a:pPr>
            <a:r>
              <a:rPr lang="en-US" sz="3600" dirty="0"/>
              <a:t>Promote Library Services by Mail</a:t>
            </a:r>
          </a:p>
          <a:p>
            <a:pPr marL="571500" indent="-571500">
              <a:buFont typeface="Arial" panose="020B0604020202020204" pitchFamily="34" charset="0"/>
              <a:buChar char="•"/>
            </a:pPr>
            <a:r>
              <a:rPr lang="en-US" sz="3600" dirty="0"/>
              <a:t>Improve library facilities </a:t>
            </a:r>
          </a:p>
          <a:p>
            <a:pPr marL="571500" indent="-571500">
              <a:buFont typeface="Arial" panose="020B0604020202020204" pitchFamily="34" charset="0"/>
              <a:buChar char="•"/>
            </a:pPr>
            <a:r>
              <a:rPr lang="en-US" sz="3600" dirty="0"/>
              <a:t>Improve broadband speed</a:t>
            </a:r>
          </a:p>
        </p:txBody>
      </p:sp>
      <p:sp>
        <p:nvSpPr>
          <p:cNvPr id="3" name="Rectangle 158"/>
          <p:cNvSpPr>
            <a:spLocks noChangeArrowheads="1"/>
          </p:cNvSpPr>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Goal 5 – </a:t>
            </a:r>
          </a:p>
          <a:p>
            <a:pPr lvl="1" algn="ctr" fontAlgn="base">
              <a:spcAft>
                <a:spcPct val="0"/>
              </a:spcAft>
            </a:pPr>
            <a:r>
              <a:rPr lang="en-US" sz="3600" dirty="0" smtClean="0">
                <a:solidFill>
                  <a:srgbClr val="EB5E00"/>
                </a:solidFill>
                <a:latin typeface="Segoe UI Semibold" pitchFamily="34" charset="0"/>
                <a:ea typeface="Times New Roman" pitchFamily="18" charset="0"/>
                <a:cs typeface="Arial" pitchFamily="34" charset="0"/>
              </a:rPr>
              <a:t>   Strengthen Community Connections &amp; Access</a:t>
            </a:r>
            <a:endParaRPr lang="en-US" sz="3600" dirty="0">
              <a:solidFill>
                <a:srgbClr val="EB5E00"/>
              </a:solidFill>
              <a:latin typeface="Segoe UI Semibold" pitchFamily="34" charset="0"/>
              <a:ea typeface="Times New Roman" pitchFamily="18" charset="0"/>
              <a:cs typeface="Arial" pitchFamily="34" charset="0"/>
            </a:endParaRPr>
          </a:p>
        </p:txBody>
      </p:sp>
      <p:pic>
        <p:nvPicPr>
          <p:cNvPr id="6" name="Picture 5" descr="\\nbpls-sbpnb\NBPLS\SharePointFiles\NBPLS-SBPNB_AllStaff\Stock Images\PeopleLibrary=GensBibliothèque\iStock-175414195.jpg"/>
          <p:cNvPicPr/>
          <p:nvPr/>
        </p:nvPicPr>
        <p:blipFill>
          <a:blip r:embed="rId3" cstate="print"/>
          <a:srcRect/>
          <a:stretch>
            <a:fillRect/>
          </a:stretch>
        </p:blipFill>
        <p:spPr bwMode="auto">
          <a:xfrm>
            <a:off x="-15217" y="1"/>
            <a:ext cx="2354969" cy="2276872"/>
          </a:xfrm>
          <a:prstGeom prst="rect">
            <a:avLst/>
          </a:prstGeom>
          <a:noFill/>
          <a:ln w="9525">
            <a:noFill/>
            <a:miter lim="800000"/>
            <a:headEnd/>
            <a:tailEnd/>
          </a:ln>
        </p:spPr>
      </p:pic>
    </p:spTree>
    <p:extLst>
      <p:ext uri="{BB962C8B-B14F-4D97-AF65-F5344CB8AC3E}">
        <p14:creationId xmlns:p14="http://schemas.microsoft.com/office/powerpoint/2010/main" val="3237160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1607</Words>
  <Application>Microsoft Office PowerPoint</Application>
  <PresentationFormat>On-screen Show (4:3)</PresentationFormat>
  <Paragraphs>183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Segoe UI Semibold</vt:lpstr>
      <vt:lpstr>Times New Roman</vt:lpstr>
      <vt:lpstr>Office Theme</vt:lpstr>
      <vt:lpstr>      </vt:lpstr>
      <vt:lpstr>PowerPoint Presentation</vt:lpstr>
      <vt:lpstr>PowerPoint Presentation</vt:lpstr>
      <vt:lpstr>PowerPoint Presentation</vt:lpstr>
      <vt:lpstr>Financial Literacy Room in Catalogue</vt:lpstr>
      <vt:lpstr>PowerPoint Presentation</vt:lpstr>
      <vt:lpstr>Pass Lending</vt:lpstr>
      <vt:lpstr>Pass Lending Statistics</vt:lpstr>
      <vt:lpstr>PowerPoint Presentation</vt:lpstr>
      <vt:lpstr>PowerPoint Presentation</vt:lpstr>
      <vt:lpstr>PowerPoint Presentation</vt:lpstr>
      <vt:lpstr>PowerPoint Presentation</vt:lpstr>
      <vt:lpstr>PowerPoint Presentation</vt:lpstr>
      <vt:lpstr>PowerPoint Presentation</vt:lpstr>
    </vt:vector>
  </TitlesOfParts>
  <Company>NBPLS/SBPNB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tinabo</dc:creator>
  <cp:lastModifiedBy>Johnson, Teresa  Ann (NBPLS/SBPNB)</cp:lastModifiedBy>
  <cp:revision>132</cp:revision>
  <cp:lastPrinted>2018-07-25T20:21:32Z</cp:lastPrinted>
  <dcterms:created xsi:type="dcterms:W3CDTF">2017-08-17T14:11:34Z</dcterms:created>
  <dcterms:modified xsi:type="dcterms:W3CDTF">2018-07-25T20:23:12Z</dcterms:modified>
</cp:coreProperties>
</file>