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handoutMasterIdLst>
    <p:handoutMasterId r:id="rId19"/>
  </p:handoutMasterIdLst>
  <p:sldIdLst>
    <p:sldId id="257" r:id="rId2"/>
    <p:sldId id="397" r:id="rId3"/>
    <p:sldId id="398" r:id="rId4"/>
    <p:sldId id="390" r:id="rId5"/>
    <p:sldId id="410" r:id="rId6"/>
    <p:sldId id="392" r:id="rId7"/>
    <p:sldId id="405" r:id="rId8"/>
    <p:sldId id="393" r:id="rId9"/>
    <p:sldId id="401" r:id="rId10"/>
    <p:sldId id="394" r:id="rId11"/>
    <p:sldId id="403" r:id="rId12"/>
    <p:sldId id="406" r:id="rId13"/>
    <p:sldId id="407" r:id="rId14"/>
    <p:sldId id="408" r:id="rId15"/>
    <p:sldId id="388" r:id="rId16"/>
    <p:sldId id="409"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71159" autoAdjust="0"/>
  </p:normalViewPr>
  <p:slideViewPr>
    <p:cSldViewPr snapToGrid="0">
      <p:cViewPr varScale="1">
        <p:scale>
          <a:sx n="66" d="100"/>
          <a:sy n="66" d="100"/>
        </p:scale>
        <p:origin x="638" y="43"/>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493E667-1928-4901-9E1B-73F925EBCC3C}" type="datetimeFigureOut">
              <a:rPr lang="en-CA" smtClean="0"/>
              <a:t>2020-02-10</a:t>
            </a:fld>
            <a:endParaRPr lang="en-CA"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2F1B703-21D7-45CE-B645-CEA43C233B06}" type="slidenum">
              <a:rPr lang="en-CA" smtClean="0"/>
              <a:t>‹#›</a:t>
            </a:fld>
            <a:endParaRPr lang="en-CA" dirty="0"/>
          </a:p>
        </p:txBody>
      </p:sp>
    </p:spTree>
    <p:extLst>
      <p:ext uri="{BB962C8B-B14F-4D97-AF65-F5344CB8AC3E}">
        <p14:creationId xmlns:p14="http://schemas.microsoft.com/office/powerpoint/2010/main" val="1950725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pPr>
              <a:defRPr/>
            </a:pPr>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pPr>
              <a:defRPr/>
            </a:pPr>
            <a:fld id="{9453FCBC-3D3F-431C-A3B9-18415C595A55}" type="datetimeFigureOut">
              <a:rPr lang="fr-FR"/>
              <a:pPr>
                <a:defRPr/>
              </a:pPr>
              <a:t>10/02/2020</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CA"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pPr>
              <a:defRPr/>
            </a:pPr>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pPr>
              <a:defRPr/>
            </a:pPr>
            <a:fld id="{6D124C81-79AB-496B-8A8B-2F5D65E0ABBE}" type="slidenum">
              <a:rPr lang="en-CA"/>
              <a:pPr>
                <a:defRPr/>
              </a:pPr>
              <a:t>‹#›</a:t>
            </a:fld>
            <a:endParaRPr lang="en-CA" dirty="0"/>
          </a:p>
        </p:txBody>
      </p:sp>
    </p:spTree>
    <p:extLst>
      <p:ext uri="{BB962C8B-B14F-4D97-AF65-F5344CB8AC3E}">
        <p14:creationId xmlns:p14="http://schemas.microsoft.com/office/powerpoint/2010/main" val="203269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91302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94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2113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414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78780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6073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569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8963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380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56376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339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ChangeArrowheads="1"/>
          </p:cNvSpPr>
          <p:nvPr userDrawn="1"/>
        </p:nvSpPr>
        <p:spPr bwMode="auto">
          <a:xfrm>
            <a:off x="0" y="731838"/>
            <a:ext cx="2752725" cy="287337"/>
          </a:xfrm>
          <a:prstGeom prst="rect">
            <a:avLst/>
          </a:prstGeom>
          <a:solidFill>
            <a:srgbClr val="E03127"/>
          </a:solidFill>
          <a:ln w="9525">
            <a:noFill/>
            <a:miter lim="800000"/>
            <a:headEnd/>
            <a:tailEnd/>
          </a:ln>
          <a:effectLst/>
        </p:spPr>
        <p:txBody>
          <a:bodyPr wrap="none" anchor="ctr"/>
          <a:lstStyle/>
          <a:p>
            <a:pPr>
              <a:defRPr/>
            </a:pPr>
            <a:endParaRPr lang="en-US" dirty="0"/>
          </a:p>
        </p:txBody>
      </p:sp>
      <p:sp>
        <p:nvSpPr>
          <p:cNvPr id="3080" name="Rectangle 8"/>
          <p:cNvSpPr>
            <a:spLocks noChangeArrowheads="1"/>
          </p:cNvSpPr>
          <p:nvPr userDrawn="1"/>
        </p:nvSpPr>
        <p:spPr bwMode="auto">
          <a:xfrm>
            <a:off x="903288" y="642938"/>
            <a:ext cx="2754312" cy="88900"/>
          </a:xfrm>
          <a:prstGeom prst="rect">
            <a:avLst/>
          </a:prstGeom>
          <a:solidFill>
            <a:schemeClr val="bg2"/>
          </a:solidFill>
          <a:ln w="9525">
            <a:solidFill>
              <a:schemeClr val="bg2"/>
            </a:solidFill>
            <a:miter lim="800000"/>
            <a:headEnd/>
            <a:tailEnd/>
          </a:ln>
          <a:effectLst/>
        </p:spPr>
        <p:txBody>
          <a:bodyPr wrap="none" anchor="ctr"/>
          <a:lstStyle/>
          <a:p>
            <a:pPr>
              <a:defRPr/>
            </a:pPr>
            <a:endParaRPr lang="en-US" dirty="0"/>
          </a:p>
        </p:txBody>
      </p:sp>
      <p:pic>
        <p:nvPicPr>
          <p:cNvPr id="6148" name="Picture 12" descr="canada_2c [Converted]"/>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123113" y="6075363"/>
            <a:ext cx="11223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13" descr="signature_10pt_fr [Converte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96938" y="5949950"/>
            <a:ext cx="24606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1474788"/>
            <a:ext cx="9144000" cy="822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en-US" sz="3200" b="1" dirty="0">
                <a:latin typeface="Segoe UI" panose="020B0502040204020203" pitchFamily="34" charset="0"/>
                <a:ea typeface="Segoe UI" panose="020B0502040204020203" pitchFamily="34" charset="0"/>
                <a:cs typeface="Segoe UI" panose="020B0502040204020203" pitchFamily="34" charset="0"/>
              </a:rPr>
              <a:t>Présentation sur la gestion des urgences</a:t>
            </a:r>
            <a:endParaRPr lang="en-US" altLang="en-US" sz="4000" b="1" dirty="0">
              <a:latin typeface="Trebuchet MS" pitchFamily="34" charset="0"/>
            </a:endParaRPr>
          </a:p>
        </p:txBody>
      </p:sp>
      <p:pic>
        <p:nvPicPr>
          <p:cNvPr id="7171" name="Picture 5" descr="canada_2c [Convert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3113" y="6075363"/>
            <a:ext cx="1122362"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8" descr="b&amp;r_bil_frfirst [Converted] long"/>
          <p:cNvPicPr>
            <a:picLocks noChangeAspect="1" noChangeArrowheads="1"/>
          </p:cNvPicPr>
          <p:nvPr/>
        </p:nvPicPr>
        <p:blipFill>
          <a:blip r:embed="rId3" cstate="print">
            <a:extLst>
              <a:ext uri="{28A0092B-C50C-407E-A947-70E740481C1C}">
                <a14:useLocalDpi xmlns:a14="http://schemas.microsoft.com/office/drawing/2010/main" val="0"/>
              </a:ext>
            </a:extLst>
          </a:blip>
          <a:srcRect l="4416" r="4401"/>
          <a:stretch>
            <a:fillRect/>
          </a:stretch>
        </p:blipFill>
        <p:spPr bwMode="auto">
          <a:xfrm>
            <a:off x="0" y="120650"/>
            <a:ext cx="914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Rectangle 4"/>
          <p:cNvSpPr>
            <a:spLocks noChangeArrowheads="1"/>
          </p:cNvSpPr>
          <p:nvPr/>
        </p:nvSpPr>
        <p:spPr bwMode="auto">
          <a:xfrm>
            <a:off x="635479" y="4978400"/>
            <a:ext cx="7675563"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en-US" sz="1100" b="1" dirty="0">
                <a:latin typeface="Segoe UI" panose="020B0502040204020203" pitchFamily="34" charset="0"/>
                <a:ea typeface="Segoe UI" panose="020B0502040204020203" pitchFamily="34" charset="0"/>
                <a:cs typeface="Segoe UI" panose="020B0502040204020203" pitchFamily="34" charset="0"/>
              </a:rPr>
              <a:t>Sgt Michel LITALIEN</a:t>
            </a:r>
          </a:p>
          <a:p>
            <a:pPr algn="ctr" eaLnBrk="1" hangingPunct="1"/>
            <a:r>
              <a:rPr lang="fr-FR" altLang="en-US" sz="1100" b="1" dirty="0">
                <a:latin typeface="Segoe UI" panose="020B0502040204020203" pitchFamily="34" charset="0"/>
                <a:ea typeface="Segoe UI" panose="020B0502040204020203" pitchFamily="34" charset="0"/>
                <a:cs typeface="Segoe UI" panose="020B0502040204020203" pitchFamily="34" charset="0"/>
              </a:rPr>
              <a:t>Cpl Ryan LEWIS</a:t>
            </a:r>
          </a:p>
          <a:p>
            <a:pPr algn="ctr" eaLnBrk="1" hangingPunct="1"/>
            <a:r>
              <a:rPr lang="fr-FR" altLang="en-US" sz="1100" b="1" dirty="0">
                <a:latin typeface="Segoe UI" panose="020B0502040204020203" pitchFamily="34" charset="0"/>
                <a:ea typeface="Segoe UI" panose="020B0502040204020203" pitchFamily="34" charset="0"/>
                <a:cs typeface="Segoe UI" panose="020B0502040204020203" pitchFamily="34" charset="0"/>
              </a:rPr>
              <a:t>Gend. Mike OLIVER</a:t>
            </a:r>
          </a:p>
          <a:p>
            <a:pPr algn="ctr" eaLnBrk="1" hangingPunct="1"/>
            <a:r>
              <a:rPr lang="fr-FR" altLang="en-US" sz="1100" b="1" dirty="0">
                <a:latin typeface="Segoe UI" panose="020B0502040204020203" pitchFamily="34" charset="0"/>
                <a:ea typeface="Segoe UI" panose="020B0502040204020203" pitchFamily="34" charset="0"/>
                <a:cs typeface="Segoe UI" panose="020B0502040204020203" pitchFamily="34" charset="0"/>
              </a:rPr>
              <a:t>Gend. Wil STAPLETON</a:t>
            </a:r>
          </a:p>
          <a:p>
            <a:pPr algn="ctr" eaLnBrk="1" hangingPunct="1"/>
            <a:r>
              <a:rPr lang="fr-FR" altLang="en-US" sz="1100" b="1" dirty="0">
                <a:latin typeface="Segoe UI" panose="020B0502040204020203" pitchFamily="34" charset="0"/>
                <a:ea typeface="Segoe UI" panose="020B0502040204020203" pitchFamily="34" charset="0"/>
                <a:cs typeface="Segoe UI" panose="020B0502040204020203" pitchFamily="34" charset="0"/>
              </a:rPr>
              <a:t>Division J, Section de la préparation et des interventions opérationnelles</a:t>
            </a:r>
          </a:p>
        </p:txBody>
      </p:sp>
      <p:pic>
        <p:nvPicPr>
          <p:cNvPr id="7174" name="Picture 5" descr="logo.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4075" y="2357438"/>
            <a:ext cx="213518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328" y="187231"/>
            <a:ext cx="4935071" cy="1089212"/>
          </a:xfrm>
        </p:spPr>
        <p:txBody>
          <a:bodyPr/>
          <a:lstStyle/>
          <a:p>
            <a:r>
              <a:rPr lang="fr-FR" sz="2800" b="1" dirty="0">
                <a:solidFill>
                  <a:srgbClr val="C00000"/>
                </a:solidFill>
              </a:rPr>
              <a:t>Centre des opérations du gouvernement (COG)</a:t>
            </a:r>
            <a:endParaRPr lang="en-CA" b="1" dirty="0">
              <a:solidFill>
                <a:srgbClr val="C00000"/>
              </a:solidFill>
            </a:endParaRPr>
          </a:p>
        </p:txBody>
      </p:sp>
      <p:sp>
        <p:nvSpPr>
          <p:cNvPr id="3" name="Content Placeholder 2"/>
          <p:cNvSpPr>
            <a:spLocks noGrp="1"/>
          </p:cNvSpPr>
          <p:nvPr>
            <p:ph idx="1"/>
          </p:nvPr>
        </p:nvSpPr>
        <p:spPr/>
        <p:txBody>
          <a:bodyPr/>
          <a:lstStyle/>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COG</a:t>
            </a:r>
            <a:endParaRPr lang="en-CA" sz="2400" b="1" dirty="0">
              <a:latin typeface="Segoe UI" panose="020B0502040204020203" pitchFamily="34" charset="0"/>
              <a:ea typeface="Segoe UI" panose="020B0502040204020203" pitchFamily="34" charset="0"/>
              <a:cs typeface="Segoe UI" panose="020B0502040204020203" pitchFamily="34" charset="0"/>
            </a:endParaRPr>
          </a:p>
          <a:p>
            <a:r>
              <a:rPr lang="fr-FR" sz="1800" dirty="0">
                <a:latin typeface="Segoe UI" panose="020B0502040204020203" pitchFamily="34" charset="0"/>
                <a:ea typeface="Segoe UI" panose="020B0502040204020203" pitchFamily="34" charset="0"/>
                <a:cs typeface="Segoe UI" panose="020B0502040204020203" pitchFamily="34" charset="0"/>
              </a:rPr>
              <a:t>Le COG du Canada assure des interventions fédérales intégrées en cas de catastrophes (possibles ou réelles, naturelles, anthropiques, accidentelles ou intentionnelles) d’intérêt national. En tout temps, le COG assure la surveillance, produit des rapports, offre une connaissance de la situation à l’échelle nationale, effectue des évaluations intégrées des risques et prépare des avertissements, élabore des protocoles d’intervention à l’échelle nationale et gère les activités d’intervention pangouvernementales. </a:t>
            </a:r>
          </a:p>
          <a:p>
            <a:endParaRPr lang="fr-FR" sz="1800" dirty="0">
              <a:latin typeface="Segoe UI" panose="020B0502040204020203" pitchFamily="34" charset="0"/>
              <a:ea typeface="Segoe UI" panose="020B0502040204020203" pitchFamily="34" charset="0"/>
              <a:cs typeface="Segoe UI" panose="020B0502040204020203" pitchFamily="34" charset="0"/>
            </a:endParaRPr>
          </a:p>
          <a:p>
            <a:r>
              <a:rPr lang="fr-FR" sz="1800" dirty="0">
                <a:latin typeface="Segoe UI" panose="020B0502040204020203" pitchFamily="34" charset="0"/>
                <a:ea typeface="Segoe UI" panose="020B0502040204020203" pitchFamily="34" charset="0"/>
                <a:cs typeface="Segoe UI" panose="020B0502040204020203" pitchFamily="34" charset="0"/>
              </a:rPr>
              <a:t>Lors des périodes nécessitant des interventions accrues, des employés des autres ministères, des organismes gouvernementaux et des organismes non gouvernementaux prêtent main-forte au COG sur place et virtuellement.</a:t>
            </a:r>
          </a:p>
        </p:txBody>
      </p:sp>
    </p:spTree>
    <p:extLst>
      <p:ext uri="{BB962C8B-B14F-4D97-AF65-F5344CB8AC3E}">
        <p14:creationId xmlns:p14="http://schemas.microsoft.com/office/powerpoint/2010/main" val="25393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648" y="262503"/>
            <a:ext cx="4598894" cy="938667"/>
          </a:xfrm>
        </p:spPr>
        <p:txBody>
          <a:bodyPr/>
          <a:lstStyle/>
          <a:p>
            <a:r>
              <a:rPr lang="en-CA" sz="4000" b="1" dirty="0">
                <a:solidFill>
                  <a:srgbClr val="C00000"/>
                </a:solidFill>
                <a:latin typeface="+mn-lt"/>
                <a:ea typeface="Segoe UI" panose="020B0502040204020203" pitchFamily="34" charset="0"/>
                <a:cs typeface="Segoe UI" panose="020B0502040204020203" pitchFamily="34" charset="0"/>
              </a:rPr>
              <a:t>Structure</a:t>
            </a:r>
          </a:p>
        </p:txBody>
      </p:sp>
      <p:sp>
        <p:nvSpPr>
          <p:cNvPr id="3" name="Content Placeholder 2"/>
          <p:cNvSpPr>
            <a:spLocks noGrp="1"/>
          </p:cNvSpPr>
          <p:nvPr>
            <p:ph idx="1"/>
          </p:nvPr>
        </p:nvSpPr>
        <p:spPr>
          <a:xfrm>
            <a:off x="457200" y="1465729"/>
            <a:ext cx="8229600" cy="4525963"/>
          </a:xfrm>
        </p:spPr>
        <p:txBody>
          <a:bodyPr/>
          <a:lstStyle/>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Centre municipal des opérations d’urgence (CMOU) – Incident local</a:t>
            </a:r>
          </a:p>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Centre régional des opérations d’urgence (CROU) – Incident régional</a:t>
            </a:r>
          </a:p>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Centre provincial des opérations d'urgence (CPOU) – Incident provincial</a:t>
            </a:r>
          </a:p>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Centre divisionnaire des opérations d’urgence (CDOU) – Incident relevant de la Division J de la GRC</a:t>
            </a:r>
          </a:p>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CNO – Incident national relevant de la GRC </a:t>
            </a:r>
          </a:p>
          <a:p>
            <a:pPr marL="0" indent="0">
              <a:buNone/>
            </a:pPr>
            <a:r>
              <a:rPr lang="fr-FR" sz="2400" dirty="0">
                <a:latin typeface="Segoe UI" panose="020B0502040204020203" pitchFamily="34" charset="0"/>
                <a:ea typeface="Segoe UI" panose="020B0502040204020203" pitchFamily="34" charset="0"/>
                <a:cs typeface="Segoe UI" panose="020B0502040204020203" pitchFamily="34" charset="0"/>
              </a:rPr>
              <a:t>- COG – Incident relevant du gouvernement fédéral</a:t>
            </a:r>
          </a:p>
        </p:txBody>
      </p:sp>
    </p:spTree>
    <p:extLst>
      <p:ext uri="{BB962C8B-B14F-4D97-AF65-F5344CB8AC3E}">
        <p14:creationId xmlns:p14="http://schemas.microsoft.com/office/powerpoint/2010/main" val="162662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41693" y="334672"/>
            <a:ext cx="4020671" cy="464950"/>
          </a:xfrm>
        </p:spPr>
        <p:txBody>
          <a:bodyPr/>
          <a:lstStyle/>
          <a:p>
            <a:r>
              <a:rPr lang="en-CA" sz="2000" dirty="0"/>
              <a:t>CPOU et GRC</a:t>
            </a:r>
            <a:endParaRPr lang="en-CA" dirty="0"/>
          </a:p>
        </p:txBody>
      </p:sp>
      <p:pic>
        <p:nvPicPr>
          <p:cNvPr id="6" name="Content Placeholder 5" descr="noc-cn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619" y="1381721"/>
            <a:ext cx="5588762" cy="1327055"/>
          </a:xfrm>
          <a:prstGeom prst="rect">
            <a:avLst/>
          </a:prstGeom>
          <a:noFill/>
          <a:ln>
            <a:noFill/>
          </a:ln>
        </p:spPr>
      </p:pic>
      <p:sp>
        <p:nvSpPr>
          <p:cNvPr id="7" name="TextBox 6"/>
          <p:cNvSpPr txBox="1"/>
          <p:nvPr/>
        </p:nvSpPr>
        <p:spPr>
          <a:xfrm>
            <a:off x="644652" y="2883589"/>
            <a:ext cx="7854696" cy="2308324"/>
          </a:xfrm>
          <a:prstGeom prst="rect">
            <a:avLst/>
          </a:prstGeom>
          <a:noFill/>
        </p:spPr>
        <p:txBody>
          <a:bodyPr wrap="square" rtlCol="0">
            <a:spAutoFit/>
          </a:bodyPr>
          <a:lstStyle/>
          <a:p>
            <a:endParaRPr lang="en-CA" b="1" dirty="0"/>
          </a:p>
          <a:p>
            <a:r>
              <a:rPr lang="fr-FR" b="1" dirty="0"/>
              <a:t>NIVEAU 1 : SURVEILLANCE AMÉLIORÉE– NE REQUIERT PAS LA PARTICIPATION DE LA GRC, MAIS POURRAIT NÉCESSITER LA PARTICIPATION À UNE TÉLÉCONFÉRENCE</a:t>
            </a:r>
            <a:endParaRPr lang="en-CA" dirty="0"/>
          </a:p>
          <a:p>
            <a:r>
              <a:rPr lang="en-CA" b="1" dirty="0"/>
              <a:t> </a:t>
            </a:r>
            <a:endParaRPr lang="en-CA" dirty="0"/>
          </a:p>
          <a:p>
            <a:r>
              <a:rPr lang="fr-FR" dirty="0"/>
              <a:t>Une intervention de niveau 1 consiste à surveiller une situation émergente ou une urgence qui ne nécessite pas un contrôle provincial et à produire des rapports sur celle-ci.</a:t>
            </a:r>
            <a:endParaRPr lang="en-CA" dirty="0"/>
          </a:p>
        </p:txBody>
      </p:sp>
    </p:spTree>
    <p:extLst>
      <p:ext uri="{BB962C8B-B14F-4D97-AF65-F5344CB8AC3E}">
        <p14:creationId xmlns:p14="http://schemas.microsoft.com/office/powerpoint/2010/main" val="2906137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1371600" y="3444799"/>
            <a:ext cx="6400800" cy="2194001"/>
          </a:xfrm>
        </p:spPr>
        <p:txBody>
          <a:bodyPr/>
          <a:lstStyle/>
          <a:p>
            <a:pPr marL="0" indent="0" algn="ctr">
              <a:buNone/>
            </a:pPr>
            <a:endParaRPr lang="en-CA" b="1" dirty="0">
              <a:solidFill>
                <a:srgbClr val="C00000"/>
              </a:solidFill>
            </a:endParaRPr>
          </a:p>
          <a:p>
            <a:pPr marL="0" indent="0" algn="ctr">
              <a:buNone/>
            </a:pPr>
            <a:endParaRPr lang="en-CA" b="1" dirty="0">
              <a:solidFill>
                <a:srgbClr val="C00000"/>
              </a:solidFill>
            </a:endParaRPr>
          </a:p>
        </p:txBody>
      </p:sp>
      <p:sp>
        <p:nvSpPr>
          <p:cNvPr id="4" name="Title 3"/>
          <p:cNvSpPr>
            <a:spLocks noGrp="1"/>
          </p:cNvSpPr>
          <p:nvPr>
            <p:ph type="ctrTitle"/>
          </p:nvPr>
        </p:nvSpPr>
        <p:spPr>
          <a:xfrm>
            <a:off x="594360" y="1197864"/>
            <a:ext cx="7863840" cy="4700016"/>
          </a:xfrm>
        </p:spPr>
        <p:txBody>
          <a:bodyPr/>
          <a:lstStyle/>
          <a:p>
            <a:pPr algn="l"/>
            <a:r>
              <a:rPr lang="fr-FR" sz="2000" b="1" dirty="0"/>
              <a:t>NIVEAU 2 : ACTIVATION PARTIENNE – REQUIERT LA PARTICIPATION DE LA GRC</a:t>
            </a:r>
            <a:r>
              <a:rPr lang="en-CA" sz="2000" b="1" dirty="0"/>
              <a:t> </a:t>
            </a:r>
            <a:br>
              <a:rPr lang="en-CA" sz="2000" dirty="0"/>
            </a:br>
            <a:br>
              <a:rPr lang="en-CA" sz="2000" dirty="0"/>
            </a:br>
            <a:r>
              <a:rPr lang="fr-FR" sz="1800" dirty="0"/>
              <a:t>Dans les interventions de niveau 2, certains membres essentiels du CPOU doivent rester au centre pour participer à la gestion de l’intervention.</a:t>
            </a:r>
            <a:br>
              <a:rPr lang="en-CA" sz="1800" dirty="0"/>
            </a:br>
            <a:br>
              <a:rPr lang="en-CA" sz="1800" dirty="0"/>
            </a:br>
            <a:r>
              <a:rPr lang="en-CA" sz="1800" dirty="0"/>
              <a:t>- </a:t>
            </a:r>
            <a:r>
              <a:rPr lang="fr-FR" sz="1600" dirty="0"/>
              <a:t>Le membre du CPOU doit communiquer avec le district touché par l’incident.  Il doit fournir des renseignements sur le rôle de l’agent de liaison du CPOU ainsi que ses coordonnées.</a:t>
            </a:r>
            <a:br>
              <a:rPr lang="fr-FR" sz="1600" dirty="0"/>
            </a:br>
            <a:r>
              <a:rPr lang="fr-FR" sz="1600" dirty="0"/>
              <a:t>- Le membre doit demander le nom et les coordonnées d’un agent de liaison du district.</a:t>
            </a:r>
            <a:br>
              <a:rPr lang="fr-FR" sz="1600" dirty="0"/>
            </a:br>
            <a:r>
              <a:rPr lang="fr-FR" sz="1600" dirty="0"/>
              <a:t>- Le membre doit demander que les éléments suivants soient fournis à l’agent de liaison du CPOU dans les délais prescrits (avant les séances d’information du CPOU) :</a:t>
            </a:r>
            <a:br>
              <a:rPr lang="en-CA" sz="1600" dirty="0"/>
            </a:br>
            <a:r>
              <a:rPr lang="en-CA" sz="1600" dirty="0"/>
              <a:t>	</a:t>
            </a:r>
            <a:r>
              <a:rPr lang="fr-FR" sz="1600" i="1" dirty="0"/>
              <a:t>- Santé et sécurité pour nos membres  </a:t>
            </a:r>
            <a:br>
              <a:rPr lang="fr-FR" sz="1600" i="1" dirty="0"/>
            </a:br>
            <a:r>
              <a:rPr lang="fr-FR" sz="1600" i="1" dirty="0"/>
              <a:t>	- Renseignement sur la situation et objectifs principaux</a:t>
            </a:r>
            <a:br>
              <a:rPr lang="fr-FR" sz="1600" i="1" dirty="0"/>
            </a:br>
            <a:r>
              <a:rPr lang="fr-FR" sz="1600" i="1" dirty="0"/>
              <a:t>	- Ressources</a:t>
            </a:r>
            <a:br>
              <a:rPr lang="fr-FR" sz="1600" i="1" dirty="0"/>
            </a:br>
            <a:r>
              <a:rPr lang="fr-FR" sz="1600" i="1" dirty="0"/>
              <a:t>	- Désirs par rapport aux besoins</a:t>
            </a:r>
            <a:endParaRPr lang="en-CA" sz="1800" i="1" dirty="0"/>
          </a:p>
        </p:txBody>
      </p:sp>
    </p:spTree>
    <p:extLst>
      <p:ext uri="{BB962C8B-B14F-4D97-AF65-F5344CB8AC3E}">
        <p14:creationId xmlns:p14="http://schemas.microsoft.com/office/powerpoint/2010/main" val="3917985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1259"/>
            <a:ext cx="8229600" cy="4525963"/>
          </a:xfrm>
        </p:spPr>
        <p:txBody>
          <a:bodyPr/>
          <a:lstStyle/>
          <a:p>
            <a:pPr marL="0" indent="0">
              <a:buNone/>
            </a:pPr>
            <a:r>
              <a:rPr lang="en-CA" sz="1800" b="1" dirty="0"/>
              <a:t>NIVEAU 3 : ACTIVATION COMPLÈTE </a:t>
            </a:r>
            <a:endParaRPr lang="en-CA" sz="1800" dirty="0"/>
          </a:p>
          <a:p>
            <a:pPr marL="0" indent="0">
              <a:buNone/>
            </a:pPr>
            <a:r>
              <a:rPr lang="en-CA" sz="1800" dirty="0"/>
              <a:t> </a:t>
            </a:r>
          </a:p>
          <a:p>
            <a:pPr marL="0" indent="0">
              <a:buNone/>
            </a:pPr>
            <a:r>
              <a:rPr lang="fr-FR" sz="1800" dirty="0"/>
              <a:t>- Les interventions de niveau 3 sont menées lorsque l’incident est suffisamment grave pour mobiliser l’ensemble du gouvernement et exige que tous les membres du CPOU prennent une part active à l’intervention.</a:t>
            </a:r>
          </a:p>
          <a:p>
            <a:pPr marL="0" indent="0">
              <a:buNone/>
            </a:pPr>
            <a:r>
              <a:rPr lang="fr-FR" sz="1800" dirty="0"/>
              <a:t>- Le membre doit établir les priorités, assigner des tâches et coordonner les opérations de son service.   </a:t>
            </a:r>
          </a:p>
          <a:p>
            <a:pPr marL="0" indent="0">
              <a:buNone/>
            </a:pPr>
            <a:r>
              <a:rPr lang="fr-FR" sz="1800" dirty="0"/>
              <a:t>- Le membre doit entreprendre le processus de planification nécessaire pour coordonner les prochaines étapes de l’intervention, comme une évacuation ou un rétablissement.</a:t>
            </a:r>
          </a:p>
          <a:p>
            <a:pPr marL="0" indent="0">
              <a:buNone/>
            </a:pPr>
            <a:r>
              <a:rPr lang="fr-FR" sz="1800" dirty="0"/>
              <a:t>- Deux membres pourraient être nécessaires pour mener à bien cette tâche.  </a:t>
            </a:r>
          </a:p>
          <a:p>
            <a:pPr marL="0" indent="0">
              <a:buNone/>
            </a:pPr>
            <a:r>
              <a:rPr lang="fr-FR" sz="1800" dirty="0"/>
              <a:t>- Incidents nécessitant la participation de la Section de la préparation et des interventions opérationnelles de la GRC : incident causé par des événements météorologiques, etc.</a:t>
            </a:r>
          </a:p>
        </p:txBody>
      </p:sp>
    </p:spTree>
    <p:extLst>
      <p:ext uri="{BB962C8B-B14F-4D97-AF65-F5344CB8AC3E}">
        <p14:creationId xmlns:p14="http://schemas.microsoft.com/office/powerpoint/2010/main" val="541314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fr-CA" dirty="0">
              <a:latin typeface="Trebuchet MS" panose="020B0603020202020204" pitchFamily="34" charset="0"/>
            </a:endParaRPr>
          </a:p>
          <a:p>
            <a:pPr marL="0" indent="0" algn="ctr">
              <a:buNone/>
            </a:pPr>
            <a:r>
              <a:rPr lang="fr-CA" sz="4000" b="1" dirty="0">
                <a:solidFill>
                  <a:srgbClr val="C00000"/>
                </a:solidFill>
                <a:latin typeface="Segoe UI" panose="020B0502040204020203" pitchFamily="34" charset="0"/>
                <a:ea typeface="Segoe UI" panose="020B0502040204020203" pitchFamily="34" charset="0"/>
                <a:cs typeface="Segoe UI" panose="020B0502040204020203" pitchFamily="34" charset="0"/>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143999" cy="5943601"/>
          </a:xfrm>
          <a:prstGeom prst="rect">
            <a:avLst/>
          </a:prstGeom>
        </p:spPr>
      </p:pic>
    </p:spTree>
    <p:extLst>
      <p:ext uri="{BB962C8B-B14F-4D97-AF65-F5344CB8AC3E}">
        <p14:creationId xmlns:p14="http://schemas.microsoft.com/office/powerpoint/2010/main" val="1294164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74638"/>
            <a:ext cx="4114800" cy="673045"/>
          </a:xfrm>
        </p:spPr>
        <p:txBody>
          <a:bodyPr/>
          <a:lstStyle/>
          <a:p>
            <a:r>
              <a:rPr lang="en-CA" sz="2400" dirty="0"/>
              <a:t>SATP et section cynophile</a:t>
            </a:r>
          </a:p>
        </p:txBody>
      </p:sp>
      <p:sp>
        <p:nvSpPr>
          <p:cNvPr id="5" name="TextBox 4"/>
          <p:cNvSpPr txBox="1"/>
          <p:nvPr/>
        </p:nvSpPr>
        <p:spPr>
          <a:xfrm>
            <a:off x="1495923" y="3074889"/>
            <a:ext cx="5859618" cy="2862322"/>
          </a:xfrm>
          <a:prstGeom prst="rect">
            <a:avLst/>
          </a:prstGeom>
          <a:noFill/>
        </p:spPr>
        <p:txBody>
          <a:bodyPr wrap="square" rtlCol="0">
            <a:spAutoFit/>
          </a:bodyPr>
          <a:lstStyle/>
          <a:p>
            <a:pPr marL="285750" indent="-285750">
              <a:buFontTx/>
              <a:buChar char="-"/>
            </a:pPr>
            <a:r>
              <a:rPr lang="fr-FR" dirty="0"/>
              <a:t>La section cynophile est déployée dans tous les cas de personne disparue. </a:t>
            </a:r>
          </a:p>
          <a:p>
            <a:pPr marL="285750" indent="-285750">
              <a:buFontTx/>
              <a:buChar char="-"/>
            </a:pPr>
            <a:r>
              <a:rPr lang="fr-FR" dirty="0"/>
              <a:t>Les responsables de la section cynophile communiquent avec les services de police régionaux et l’équipe du SATP afin de coordonner les efforts de recherche.</a:t>
            </a:r>
          </a:p>
          <a:p>
            <a:pPr marL="285750" indent="-285750">
              <a:buFontTx/>
              <a:buChar char="-"/>
            </a:pPr>
            <a:r>
              <a:rPr lang="fr-FR" dirty="0"/>
              <a:t>Tous les ans, le coordonnateur de la section cynophile évalue les équipes de chiens de recherche.</a:t>
            </a:r>
          </a:p>
          <a:p>
            <a:pPr marL="285750" indent="-285750">
              <a:buFontTx/>
              <a:buChar char="-"/>
            </a:pPr>
            <a:endParaRPr lang="en-CA"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14598" y="947683"/>
            <a:ext cx="2525485" cy="2195489"/>
          </a:xfrm>
        </p:spPr>
      </p:pic>
    </p:spTree>
    <p:extLst>
      <p:ext uri="{BB962C8B-B14F-4D97-AF65-F5344CB8AC3E}">
        <p14:creationId xmlns:p14="http://schemas.microsoft.com/office/powerpoint/2010/main" val="40905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sz="3200" dirty="0"/>
              <a:t>     </a:t>
            </a:r>
          </a:p>
        </p:txBody>
      </p:sp>
      <p:sp>
        <p:nvSpPr>
          <p:cNvPr id="4" name="Text Placeholder 3"/>
          <p:cNvSpPr>
            <a:spLocks noGrp="1"/>
          </p:cNvSpPr>
          <p:nvPr>
            <p:ph type="body" idx="1"/>
          </p:nvPr>
        </p:nvSpPr>
        <p:spPr>
          <a:xfrm>
            <a:off x="910212" y="1317812"/>
            <a:ext cx="3134163" cy="857063"/>
          </a:xfrm>
        </p:spPr>
        <p:txBody>
          <a:bodyPr/>
          <a:lstStyle/>
          <a:p>
            <a:pPr algn="ctr"/>
            <a:r>
              <a:rPr lang="en-CA" dirty="0" err="1"/>
              <a:t>Avertissement</a:t>
            </a:r>
            <a:r>
              <a:rPr lang="en-CA" dirty="0"/>
              <a:t> </a:t>
            </a:r>
            <a:r>
              <a:rPr lang="en-CA" dirty="0" err="1"/>
              <a:t>préalable</a:t>
            </a:r>
            <a:r>
              <a:rPr lang="en-CA" dirty="0"/>
              <a:t> </a:t>
            </a:r>
          </a:p>
        </p:txBody>
      </p:sp>
      <p:pic>
        <p:nvPicPr>
          <p:cNvPr id="8" name="Content Placeholder 7"/>
          <p:cNvPicPr>
            <a:picLocks noGrp="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10213" y="2301174"/>
            <a:ext cx="3134162" cy="2933333"/>
          </a:xfrm>
          <a:prstGeom prst="rect">
            <a:avLst/>
          </a:prstGeom>
          <a:noFill/>
          <a:ln>
            <a:noFill/>
          </a:ln>
        </p:spPr>
      </p:pic>
      <p:sp>
        <p:nvSpPr>
          <p:cNvPr id="10" name="Text Placeholder 9"/>
          <p:cNvSpPr>
            <a:spLocks noGrp="1"/>
          </p:cNvSpPr>
          <p:nvPr>
            <p:ph type="body" sz="quarter" idx="3"/>
          </p:nvPr>
        </p:nvSpPr>
        <p:spPr/>
        <p:txBody>
          <a:bodyPr/>
          <a:lstStyle/>
          <a:p>
            <a:pPr algn="ctr"/>
            <a:r>
              <a:rPr lang="en-CA" dirty="0"/>
              <a:t>Pas </a:t>
            </a:r>
            <a:r>
              <a:rPr lang="en-CA" dirty="0" err="1"/>
              <a:t>d’avertissement</a:t>
            </a:r>
            <a:endParaRPr lang="en-CA" dirty="0"/>
          </a:p>
        </p:txBody>
      </p:sp>
      <p:pic>
        <p:nvPicPr>
          <p:cNvPr id="5" name="Content Placeholder 4"/>
          <p:cNvPicPr>
            <a:picLocks noGrp="1" noChangeAspect="1"/>
          </p:cNvPicPr>
          <p:nvPr>
            <p:ph sz="quarter" idx="4"/>
          </p:nvPr>
        </p:nvPicPr>
        <p:blipFill>
          <a:blip r:embed="rId3"/>
          <a:stretch>
            <a:fillRect/>
          </a:stretch>
        </p:blipFill>
        <p:spPr>
          <a:xfrm>
            <a:off x="4351575" y="2683852"/>
            <a:ext cx="4335225" cy="2502378"/>
          </a:xfrm>
          <a:prstGeom prst="rect">
            <a:avLst/>
          </a:prstGeom>
        </p:spPr>
      </p:pic>
    </p:spTree>
    <p:extLst>
      <p:ext uri="{BB962C8B-B14F-4D97-AF65-F5344CB8AC3E}">
        <p14:creationId xmlns:p14="http://schemas.microsoft.com/office/powerpoint/2010/main" val="1664865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30706" y="0"/>
            <a:ext cx="5513294" cy="1169894"/>
          </a:xfrm>
        </p:spPr>
        <p:txBody>
          <a:bodyPr/>
          <a:lstStyle/>
          <a:p>
            <a:r>
              <a:rPr lang="fr-FR" sz="3200" b="1" dirty="0">
                <a:solidFill>
                  <a:srgbClr val="C00000"/>
                </a:solidFill>
              </a:rPr>
              <a:t>Programme de gestion des urgences (GU)</a:t>
            </a:r>
            <a:endParaRPr lang="en-CA" sz="3200" b="1" dirty="0">
              <a:solidFill>
                <a:srgbClr val="C00000"/>
              </a:solidFill>
            </a:endParaRPr>
          </a:p>
        </p:txBody>
      </p:sp>
      <p:sp>
        <p:nvSpPr>
          <p:cNvPr id="7" name="Content Placeholder 6"/>
          <p:cNvSpPr>
            <a:spLocks noGrp="1"/>
          </p:cNvSpPr>
          <p:nvPr>
            <p:ph idx="1"/>
          </p:nvPr>
        </p:nvSpPr>
        <p:spPr>
          <a:xfrm>
            <a:off x="457200" y="1600200"/>
            <a:ext cx="8229600" cy="4525963"/>
          </a:xfrm>
        </p:spPr>
        <p:txBody>
          <a:bodyPr/>
          <a:lstStyle/>
          <a:p>
            <a:pPr marL="0" indent="0">
              <a:buNone/>
            </a:pPr>
            <a:endParaRPr lang="en-CA" sz="18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0" indent="0">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Programme de GU</a:t>
            </a:r>
          </a:p>
          <a:p>
            <a:pPr marL="0" indent="0">
              <a:buNone/>
            </a:pPr>
            <a:r>
              <a:rPr lang="fr-FR" sz="1800" dirty="0">
                <a:latin typeface="Segoe UI" panose="020B0502040204020203" pitchFamily="34" charset="0"/>
                <a:ea typeface="Segoe UI" panose="020B0502040204020203" pitchFamily="34" charset="0"/>
                <a:cs typeface="Segoe UI" panose="020B0502040204020203" pitchFamily="34" charset="0"/>
              </a:rPr>
              <a:t>Le programme de GU établit un cadre normalisé de gestion des urgences qui permet à la GRC d’accroître ses moyens et de préparer des interventions en cas d’urgences tous risques et de catastrophes grâce à une planification préalable. </a:t>
            </a:r>
            <a:r>
              <a:rPr lang="en-CA" sz="1800" dirty="0">
                <a:latin typeface="Segoe UI" panose="020B0502040204020203" pitchFamily="34" charset="0"/>
                <a:ea typeface="Segoe UI" panose="020B0502040204020203" pitchFamily="34" charset="0"/>
                <a:cs typeface="Segoe UI" panose="020B0502040204020203" pitchFamily="34" charset="0"/>
              </a:rPr>
              <a:t> </a:t>
            </a:r>
          </a:p>
          <a:p>
            <a:endParaRPr lang="en-CA" sz="1800" dirty="0">
              <a:latin typeface="Segoe UI" panose="020B0502040204020203" pitchFamily="34" charset="0"/>
              <a:ea typeface="Segoe UI" panose="020B0502040204020203" pitchFamily="34" charset="0"/>
              <a:cs typeface="Segoe UI" panose="020B0502040204020203" pitchFamily="34" charset="0"/>
            </a:endParaRPr>
          </a:p>
          <a:p>
            <a:r>
              <a:rPr lang="fr-FR" sz="1800" dirty="0">
                <a:latin typeface="Segoe UI" panose="020B0502040204020203" pitchFamily="34" charset="0"/>
                <a:ea typeface="Segoe UI" panose="020B0502040204020203" pitchFamily="34" charset="0"/>
                <a:cs typeface="Segoe UI" panose="020B0502040204020203" pitchFamily="34" charset="0"/>
              </a:rPr>
              <a:t>Le programme de GU est constitué des cinq éléments suivants :</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fr-FR" sz="1800" dirty="0">
                <a:latin typeface="Segoe UI" panose="020B0502040204020203" pitchFamily="34" charset="0"/>
                <a:ea typeface="Segoe UI" panose="020B0502040204020203" pitchFamily="34" charset="0"/>
                <a:cs typeface="Segoe UI" panose="020B0502040204020203" pitchFamily="34" charset="0"/>
              </a:rPr>
              <a:t>planification d’urgence nationale; </a:t>
            </a:r>
          </a:p>
          <a:p>
            <a:pPr lvl="1"/>
            <a:r>
              <a:rPr lang="fr-FR" sz="1800" dirty="0">
                <a:latin typeface="Segoe UI" panose="020B0502040204020203" pitchFamily="34" charset="0"/>
                <a:ea typeface="Segoe UI" panose="020B0502040204020203" pitchFamily="34" charset="0"/>
                <a:cs typeface="Segoe UI" panose="020B0502040204020203" pitchFamily="34" charset="0"/>
              </a:rPr>
              <a:t>coordination nationale des exercices;  </a:t>
            </a:r>
          </a:p>
          <a:p>
            <a:pPr lvl="1"/>
            <a:r>
              <a:rPr lang="fr-FR" sz="1800" dirty="0">
                <a:latin typeface="Segoe UI" panose="020B0502040204020203" pitchFamily="34" charset="0"/>
                <a:ea typeface="Segoe UI" panose="020B0502040204020203" pitchFamily="34" charset="0"/>
                <a:cs typeface="Segoe UI" panose="020B0502040204020203" pitchFamily="34" charset="0"/>
              </a:rPr>
              <a:t>politique nationale sur la planification du maintien des activités; </a:t>
            </a:r>
          </a:p>
          <a:p>
            <a:pPr lvl="1"/>
            <a:r>
              <a:rPr lang="fr-FR" sz="1800" dirty="0">
                <a:latin typeface="Segoe UI" panose="020B0502040204020203" pitchFamily="34" charset="0"/>
                <a:ea typeface="Segoe UI" panose="020B0502040204020203" pitchFamily="34" charset="0"/>
                <a:cs typeface="Segoe UI" panose="020B0502040204020203" pitchFamily="34" charset="0"/>
              </a:rPr>
              <a:t>système de gestion des incidents; </a:t>
            </a:r>
          </a:p>
          <a:p>
            <a:pPr lvl="1"/>
            <a:r>
              <a:rPr lang="fr-FR" sz="1800" dirty="0">
                <a:latin typeface="Segoe UI" panose="020B0502040204020203" pitchFamily="34" charset="0"/>
                <a:ea typeface="Segoe UI" panose="020B0502040204020203" pitchFamily="34" charset="0"/>
                <a:cs typeface="Segoe UI" panose="020B0502040204020203" pitchFamily="34" charset="0"/>
              </a:rPr>
              <a:t>pratiques exemplaires et leçons apprises. </a:t>
            </a:r>
          </a:p>
        </p:txBody>
      </p:sp>
    </p:spTree>
    <p:extLst>
      <p:ext uri="{BB962C8B-B14F-4D97-AF65-F5344CB8AC3E}">
        <p14:creationId xmlns:p14="http://schemas.microsoft.com/office/powerpoint/2010/main" val="3998667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3778" y="188259"/>
            <a:ext cx="5015751" cy="806439"/>
          </a:xfrm>
        </p:spPr>
        <p:txBody>
          <a:bodyPr/>
          <a:lstStyle/>
          <a:p>
            <a:r>
              <a:rPr lang="fr-FR" sz="2400" b="1" dirty="0">
                <a:solidFill>
                  <a:srgbClr val="C00000"/>
                </a:solidFill>
              </a:rPr>
              <a:t>Section de la préparation et des interventions opérationnelles de la GRC</a:t>
            </a:r>
            <a:r>
              <a:rPr lang="en-CA" sz="2400" dirty="0"/>
              <a:t>	</a:t>
            </a:r>
            <a:endParaRPr lang="en-CA" dirty="0"/>
          </a:p>
        </p:txBody>
      </p:sp>
      <p:sp>
        <p:nvSpPr>
          <p:cNvPr id="3" name="Content Placeholder 2"/>
          <p:cNvSpPr>
            <a:spLocks noGrp="1"/>
          </p:cNvSpPr>
          <p:nvPr>
            <p:ph idx="1"/>
          </p:nvPr>
        </p:nvSpPr>
        <p:spPr/>
        <p:txBody>
          <a:bodyPr/>
          <a:lstStyle/>
          <a:p>
            <a:pPr marL="400050" lvl="1" indent="0">
              <a:buNone/>
            </a:pPr>
            <a:r>
              <a:rPr lang="en-CA" sz="24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Préparation</a:t>
            </a: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et interventions </a:t>
            </a:r>
            <a:r>
              <a:rPr lang="en-CA" sz="24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opérationnelles</a:t>
            </a:r>
            <a:br>
              <a:rPr lang="en-CA" sz="2400" b="1" dirty="0">
                <a:latin typeface="Segoe UI" panose="020B0502040204020203" pitchFamily="34" charset="0"/>
                <a:ea typeface="Segoe UI" panose="020B0502040204020203" pitchFamily="34" charset="0"/>
                <a:cs typeface="Segoe UI" panose="020B0502040204020203" pitchFamily="34" charset="0"/>
              </a:rPr>
            </a:br>
            <a:r>
              <a:rPr lang="en-CA" sz="24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Niveau</a:t>
            </a: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r>
              <a:rPr lang="en-CA" sz="24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divisionnaire</a:t>
            </a:r>
            <a:endPar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400050" lvl="1" indent="0">
              <a:buNone/>
            </a:pPr>
            <a:r>
              <a:rPr lang="fr-FR" sz="1800" dirty="0">
                <a:latin typeface="Segoe UI" panose="020B0502040204020203" pitchFamily="34" charset="0"/>
                <a:ea typeface="Segoe UI" panose="020B0502040204020203" pitchFamily="34" charset="0"/>
                <a:cs typeface="Segoe UI" panose="020B0502040204020203" pitchFamily="34" charset="0"/>
              </a:rPr>
              <a:t>Le groupe de préparation et d’intervention opérationnelles constitue un point de contact central au sein de la Division J de la GRC en ce qui a trait à la gestion des urgences et aux interventions en cas d’incident.</a:t>
            </a:r>
            <a:r>
              <a:rPr lang="en-CA" sz="1800" dirty="0">
                <a:latin typeface="Segoe UI" panose="020B0502040204020203" pitchFamily="34" charset="0"/>
                <a:ea typeface="Segoe UI" panose="020B0502040204020203" pitchFamily="34" charset="0"/>
                <a:cs typeface="Segoe UI" panose="020B0502040204020203" pitchFamily="34" charset="0"/>
              </a:rPr>
              <a:t> </a:t>
            </a:r>
          </a:p>
          <a:p>
            <a:pPr marL="0" indent="0">
              <a:buNone/>
            </a:pPr>
            <a:endParaRPr lang="en-CA" sz="1800" dirty="0">
              <a:latin typeface="Segoe UI" panose="020B0502040204020203" pitchFamily="34" charset="0"/>
              <a:ea typeface="Segoe UI" panose="020B0502040204020203" pitchFamily="34" charset="0"/>
              <a:cs typeface="Segoe UI" panose="020B0502040204020203" pitchFamily="34" charset="0"/>
            </a:endParaRPr>
          </a:p>
          <a:p>
            <a:pPr marL="400050" lvl="1" indent="0">
              <a:buNone/>
            </a:pPr>
            <a:r>
              <a:rPr lang="en-CA" sz="2400" b="1" dirty="0" err="1">
                <a:solidFill>
                  <a:srgbClr val="C00000"/>
                </a:solidFill>
                <a:latin typeface="Segoe UI" panose="020B0502040204020203" pitchFamily="34" charset="0"/>
                <a:ea typeface="Segoe UI" panose="020B0502040204020203" pitchFamily="34" charset="0"/>
                <a:cs typeface="Segoe UI" panose="020B0502040204020203" pitchFamily="34" charset="0"/>
              </a:rPr>
              <a:t>Niveau</a:t>
            </a: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 national</a:t>
            </a:r>
          </a:p>
          <a:p>
            <a:pPr marL="400050" lvl="1" indent="0">
              <a:buNone/>
            </a:pPr>
            <a:r>
              <a:rPr lang="fr-FR" sz="1800" dirty="0">
                <a:latin typeface="Segoe UI" panose="020B0502040204020203" pitchFamily="34" charset="0"/>
                <a:ea typeface="Segoe UI" panose="020B0502040204020203" pitchFamily="34" charset="0"/>
                <a:cs typeface="Segoe UI" panose="020B0502040204020203" pitchFamily="34" charset="0"/>
              </a:rPr>
              <a:t>La Section de la préparation et des interventions opérationnelles dispose d’un bureau au quartier général de la GRC, à Ottawa, qui travaille avec les intervenants sur le terrain de l’ensemble du pays pour assurer une intervention coordonnée et rapide en cas d’urgence. </a:t>
            </a:r>
            <a:endParaRPr lang="en-CA" sz="1800"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615280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8" name="Picture 1187"/>
          <p:cNvPicPr>
            <a:picLocks noChangeAspect="1"/>
          </p:cNvPicPr>
          <p:nvPr/>
        </p:nvPicPr>
        <p:blipFill>
          <a:blip r:embed="rId2"/>
          <a:stretch>
            <a:fillRect/>
          </a:stretch>
        </p:blipFill>
        <p:spPr>
          <a:xfrm>
            <a:off x="0" y="808497"/>
            <a:ext cx="9144000" cy="5241006"/>
          </a:xfrm>
          <a:prstGeom prst="rect">
            <a:avLst/>
          </a:prstGeom>
        </p:spPr>
      </p:pic>
    </p:spTree>
    <p:extLst>
      <p:ext uri="{BB962C8B-B14F-4D97-AF65-F5344CB8AC3E}">
        <p14:creationId xmlns:p14="http://schemas.microsoft.com/office/powerpoint/2010/main" val="3431855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1047" y="222066"/>
            <a:ext cx="5015753" cy="988425"/>
          </a:xfrm>
        </p:spPr>
        <p:txBody>
          <a:bodyPr/>
          <a:lstStyle/>
          <a:p>
            <a:r>
              <a:rPr lang="fr-FR" sz="2800" b="1" dirty="0">
                <a:solidFill>
                  <a:srgbClr val="C00000"/>
                </a:solidFill>
              </a:rPr>
              <a:t>Programme des incidents critiques (PIC)</a:t>
            </a:r>
            <a:endParaRPr lang="en-CA" sz="2800" b="1" dirty="0">
              <a:solidFill>
                <a:srgbClr val="C00000"/>
              </a:solidFill>
            </a:endParaRPr>
          </a:p>
        </p:txBody>
      </p:sp>
      <p:sp>
        <p:nvSpPr>
          <p:cNvPr id="3" name="Content Placeholder 2"/>
          <p:cNvSpPr>
            <a:spLocks noGrp="1"/>
          </p:cNvSpPr>
          <p:nvPr>
            <p:ph idx="1"/>
          </p:nvPr>
        </p:nvSpPr>
        <p:spPr>
          <a:xfrm>
            <a:off x="457200" y="1210492"/>
            <a:ext cx="8229600" cy="4650377"/>
          </a:xfrm>
        </p:spPr>
        <p:txBody>
          <a:bodyPr/>
          <a:lstStyle/>
          <a:p>
            <a:pPr marL="0" indent="0" fontAlgn="b">
              <a:buNone/>
            </a:pPr>
            <a:endPar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pPr marL="0" indent="0" fontAlgn="b">
              <a:buNone/>
            </a:pPr>
            <a:r>
              <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PIC</a:t>
            </a:r>
            <a:endParaRPr lang="en-CA" sz="2400" dirty="0">
              <a:latin typeface="Segoe UI" panose="020B0502040204020203" pitchFamily="34" charset="0"/>
              <a:ea typeface="Segoe UI" panose="020B0502040204020203" pitchFamily="34" charset="0"/>
              <a:cs typeface="Segoe UI" panose="020B0502040204020203" pitchFamily="34" charset="0"/>
            </a:endParaRPr>
          </a:p>
          <a:p>
            <a:pPr marL="0" indent="0">
              <a:buNone/>
            </a:pPr>
            <a:r>
              <a:rPr lang="fr-FR" sz="1800" dirty="0">
                <a:latin typeface="Segoe UI" panose="020B0502040204020203" pitchFamily="34" charset="0"/>
                <a:ea typeface="Segoe UI" panose="020B0502040204020203" pitchFamily="34" charset="0"/>
                <a:cs typeface="Segoe UI" panose="020B0502040204020203" pitchFamily="34" charset="0"/>
              </a:rPr>
              <a:t>Le PIC comprend des équipes et des ressources permanentes qui permettent d’assurer la préparation aux incidents critiques, aux urgences et aux catastrophes de la GRC, ainsi que sa capacité d’intervention et de gestion de ces événements, dont les suivantes :</a:t>
            </a:r>
            <a:endParaRPr lang="en-CA" sz="1800" dirty="0">
              <a:latin typeface="Segoe UI" panose="020B0502040204020203" pitchFamily="34" charset="0"/>
              <a:ea typeface="Segoe UI" panose="020B0502040204020203" pitchFamily="34" charset="0"/>
              <a:cs typeface="Segoe UI" panose="020B0502040204020203" pitchFamily="34" charset="0"/>
            </a:endParaRPr>
          </a:p>
          <a:p>
            <a:pPr lvl="1"/>
            <a:r>
              <a:rPr lang="fr-FR" sz="1800" b="1" dirty="0">
                <a:latin typeface="Segoe UI" panose="020B0502040204020203" pitchFamily="34" charset="0"/>
                <a:ea typeface="Segoe UI" panose="020B0502040204020203" pitchFamily="34" charset="0"/>
                <a:cs typeface="Segoe UI" panose="020B0502040204020203" pitchFamily="34" charset="0"/>
              </a:rPr>
              <a:t>équipe d’intervention chimique, biologique, radiologique, nucléaire et explosive</a:t>
            </a:r>
          </a:p>
          <a:p>
            <a:pPr lvl="1"/>
            <a:r>
              <a:rPr lang="fr-FR" sz="1800" b="1" dirty="0">
                <a:latin typeface="Segoe UI" panose="020B0502040204020203" pitchFamily="34" charset="0"/>
                <a:ea typeface="Segoe UI" panose="020B0502040204020203" pitchFamily="34" charset="0"/>
                <a:cs typeface="Segoe UI" panose="020B0502040204020203" pitchFamily="34" charset="0"/>
              </a:rPr>
              <a:t>groupes d’interventions médicales d’urgence</a:t>
            </a:r>
          </a:p>
          <a:p>
            <a:pPr lvl="1"/>
            <a:r>
              <a:rPr lang="fr-FR" sz="1800" b="1" dirty="0">
                <a:latin typeface="Segoe UI" panose="020B0502040204020203" pitchFamily="34" charset="0"/>
                <a:ea typeface="Segoe UI" panose="020B0502040204020203" pitchFamily="34" charset="0"/>
                <a:cs typeface="Segoe UI" panose="020B0502040204020203" pitchFamily="34" charset="0"/>
              </a:rPr>
              <a:t>groupe tactique d'intervention</a:t>
            </a:r>
          </a:p>
          <a:p>
            <a:pPr lvl="1"/>
            <a:r>
              <a:rPr lang="fr-FR" sz="1800" b="1" dirty="0">
                <a:latin typeface="Segoe UI" panose="020B0502040204020203" pitchFamily="34" charset="0"/>
                <a:ea typeface="Segoe UI" panose="020B0502040204020203" pitchFamily="34" charset="0"/>
                <a:cs typeface="Segoe UI" panose="020B0502040204020203" pitchFamily="34" charset="0"/>
              </a:rPr>
              <a:t>négociateur en situation de crise</a:t>
            </a:r>
          </a:p>
          <a:p>
            <a:pPr lvl="1"/>
            <a:r>
              <a:rPr lang="fr-FR" sz="1800" b="1" dirty="0">
                <a:latin typeface="Segoe UI" panose="020B0502040204020203" pitchFamily="34" charset="0"/>
                <a:ea typeface="Segoe UI" panose="020B0502040204020203" pitchFamily="34" charset="0"/>
                <a:cs typeface="Segoe UI" panose="020B0502040204020203" pitchFamily="34" charset="0"/>
              </a:rPr>
              <a:t>groupe du maintien de l’ordre public </a:t>
            </a:r>
          </a:p>
          <a:p>
            <a:pPr lvl="1"/>
            <a:r>
              <a:rPr lang="fr-FR" sz="1800" b="1" dirty="0">
                <a:latin typeface="Segoe UI" panose="020B0502040204020203" pitchFamily="34" charset="0"/>
                <a:ea typeface="Segoe UI" panose="020B0502040204020203" pitchFamily="34" charset="0"/>
                <a:cs typeface="Segoe UI" panose="020B0502040204020203" pitchFamily="34" charset="0"/>
              </a:rPr>
              <a:t>système d'aéronefs télépilotés (SATP)</a:t>
            </a:r>
          </a:p>
          <a:p>
            <a:endParaRPr lang="en-CA" dirty="0"/>
          </a:p>
        </p:txBody>
      </p:sp>
    </p:spTree>
    <p:extLst>
      <p:ext uri="{BB962C8B-B14F-4D97-AF65-F5344CB8AC3E}">
        <p14:creationId xmlns:p14="http://schemas.microsoft.com/office/powerpoint/2010/main" val="2764973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0330" y="0"/>
            <a:ext cx="5163670" cy="1229380"/>
          </a:xfrm>
        </p:spPr>
        <p:txBody>
          <a:bodyPr/>
          <a:lstStyle/>
          <a:p>
            <a:r>
              <a:rPr lang="fr-FR" sz="3200" b="1" dirty="0">
                <a:solidFill>
                  <a:srgbClr val="C00000"/>
                </a:solidFill>
              </a:rPr>
              <a:t>Interventions des services de police locaux</a:t>
            </a:r>
            <a:r>
              <a:rPr lang="en-CA" sz="4000" b="1" dirty="0">
                <a:solidFill>
                  <a:srgbClr val="C00000"/>
                </a:solidFill>
              </a:rPr>
              <a:t> </a:t>
            </a:r>
          </a:p>
        </p:txBody>
      </p:sp>
      <p:sp>
        <p:nvSpPr>
          <p:cNvPr id="3" name="Content Placeholder 2"/>
          <p:cNvSpPr>
            <a:spLocks noGrp="1"/>
          </p:cNvSpPr>
          <p:nvPr>
            <p:ph idx="1"/>
          </p:nvPr>
        </p:nvSpPr>
        <p:spPr>
          <a:xfrm>
            <a:off x="551329" y="1609771"/>
            <a:ext cx="8471647" cy="4525963"/>
          </a:xfrm>
        </p:spPr>
        <p:txBody>
          <a:bodyPr/>
          <a:lstStyle/>
          <a:p>
            <a:pPr marL="0" indent="0">
              <a:buNone/>
            </a:pPr>
            <a:r>
              <a:rPr lang="fr-FR"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Intervention des services de police locaux</a:t>
            </a:r>
            <a:endParaRPr lang="en-CA" sz="2400" b="1" dirty="0">
              <a:solidFill>
                <a:srgbClr val="C00000"/>
              </a:solidFill>
              <a:latin typeface="Segoe UI" panose="020B0502040204020203" pitchFamily="34" charset="0"/>
              <a:ea typeface="Segoe UI" panose="020B0502040204020203" pitchFamily="34" charset="0"/>
              <a:cs typeface="Segoe UI" panose="020B0502040204020203" pitchFamily="34" charset="0"/>
            </a:endParaRPr>
          </a:p>
          <a:p>
            <a:r>
              <a:rPr lang="fr-FR" sz="1800" dirty="0">
                <a:latin typeface="Segoe UI" panose="020B0502040204020203" pitchFamily="34" charset="0"/>
                <a:ea typeface="Segoe UI" panose="020B0502040204020203" pitchFamily="34" charset="0"/>
                <a:cs typeface="Segoe UI" panose="020B0502040204020203" pitchFamily="34" charset="0"/>
              </a:rPr>
              <a:t>Les membres du service de police local sont dépêchés sur les lieux.</a:t>
            </a:r>
          </a:p>
          <a:p>
            <a:r>
              <a:rPr lang="fr-FR" sz="1800" b="1" dirty="0">
                <a:latin typeface="Segoe UI" panose="020B0502040204020203" pitchFamily="34" charset="0"/>
                <a:ea typeface="Segoe UI" panose="020B0502040204020203" pitchFamily="34" charset="0"/>
                <a:cs typeface="Segoe UI" panose="020B0502040204020203" pitchFamily="34" charset="0"/>
              </a:rPr>
              <a:t>Le premier membre arrivé sur les lieux se charge d’établir le commandement et le contrôle </a:t>
            </a:r>
            <a:r>
              <a:rPr lang="fr-FR" sz="1800" dirty="0">
                <a:latin typeface="Segoe UI" panose="020B0502040204020203" pitchFamily="34" charset="0"/>
                <a:ea typeface="Segoe UI" panose="020B0502040204020203" pitchFamily="34" charset="0"/>
                <a:cs typeface="Segoe UI" panose="020B0502040204020203" pitchFamily="34" charset="0"/>
              </a:rPr>
              <a:t>(commandement des interventions).</a:t>
            </a:r>
          </a:p>
          <a:p>
            <a:r>
              <a:rPr lang="fr-FR" sz="1800" b="1" dirty="0">
                <a:latin typeface="Segoe UI" panose="020B0502040204020203" pitchFamily="34" charset="0"/>
                <a:ea typeface="Segoe UI" panose="020B0502040204020203" pitchFamily="34" charset="0"/>
                <a:cs typeface="Segoe UI" panose="020B0502040204020203" pitchFamily="34" charset="0"/>
              </a:rPr>
              <a:t>Cette personne fournit des renseignements sur la situation </a:t>
            </a:r>
            <a:r>
              <a:rPr lang="fr-FR" sz="1800" dirty="0">
                <a:latin typeface="Segoe UI" panose="020B0502040204020203" pitchFamily="34" charset="0"/>
                <a:ea typeface="Segoe UI" panose="020B0502040204020203" pitchFamily="34" charset="0"/>
                <a:cs typeface="Segoe UI" panose="020B0502040204020203" pitchFamily="34" charset="0"/>
              </a:rPr>
              <a:t>au chef d’équipe, au sous-officier des opérations et au gestionnaire des risques du centre de télécommunications opérationnelles.</a:t>
            </a:r>
          </a:p>
          <a:p>
            <a:r>
              <a:rPr lang="fr-FR" sz="1800" dirty="0">
                <a:latin typeface="Segoe UI" panose="020B0502040204020203" pitchFamily="34" charset="0"/>
                <a:ea typeface="Segoe UI" panose="020B0502040204020203" pitchFamily="34" charset="0"/>
                <a:cs typeface="Segoe UI" panose="020B0502040204020203" pitchFamily="34" charset="0"/>
              </a:rPr>
              <a:t>Si la portée de l’intervention dépasse les capacités du district ou exige des équipes ou des ressources spécialisées, le gestionnaire de la Section de la préparation et des interventions opérationnelles communique avec le </a:t>
            </a:r>
            <a:r>
              <a:rPr lang="fr-FR" sz="1800" b="1" dirty="0">
                <a:latin typeface="Segoe UI" panose="020B0502040204020203" pitchFamily="34" charset="0"/>
                <a:ea typeface="Segoe UI" panose="020B0502040204020203" pitchFamily="34" charset="0"/>
                <a:cs typeface="Segoe UI" panose="020B0502040204020203" pitchFamily="34" charset="0"/>
              </a:rPr>
              <a:t>commandant en situation de crise (CIC) de garde</a:t>
            </a:r>
            <a:r>
              <a:rPr lang="fr-FR" sz="1800" dirty="0">
                <a:latin typeface="Segoe UI" panose="020B0502040204020203" pitchFamily="34" charset="0"/>
                <a:ea typeface="Segoe UI" panose="020B0502040204020203" pitchFamily="34" charset="0"/>
                <a:cs typeface="Segoe UI" panose="020B0502040204020203" pitchFamily="34" charset="0"/>
              </a:rPr>
              <a:t>, qui a le pouvoir d’activer un volet du PIC, s’il y a lieu.</a:t>
            </a:r>
            <a:endParaRPr lang="en-CA" sz="1800" dirty="0">
              <a:latin typeface="Segoe UI" panose="020B0502040204020203" pitchFamily="34" charset="0"/>
              <a:ea typeface="Segoe UI" panose="020B0502040204020203" pitchFamily="34" charset="0"/>
              <a:cs typeface="Segoe UI" panose="020B0502040204020203" pitchFamily="34" charset="0"/>
            </a:endParaRPr>
          </a:p>
          <a:p>
            <a:r>
              <a:rPr lang="fr-FR" sz="1800" dirty="0">
                <a:solidFill>
                  <a:srgbClr val="C00000"/>
                </a:solidFill>
                <a:latin typeface="Segoe UI" panose="020B0502040204020203" pitchFamily="34" charset="0"/>
                <a:ea typeface="Segoe UI" panose="020B0502040204020203" pitchFamily="34" charset="0"/>
                <a:cs typeface="Segoe UI" panose="020B0502040204020203" pitchFamily="34" charset="0"/>
              </a:rPr>
              <a:t>Si le PIC est activé, le CIC devient le commandant des interventions.</a:t>
            </a:r>
            <a:r>
              <a:rPr lang="en-CA" sz="1800" dirty="0">
                <a:solidFill>
                  <a:srgbClr val="C00000"/>
                </a:solidFill>
                <a:latin typeface="Segoe UI" panose="020B0502040204020203" pitchFamily="34" charset="0"/>
                <a:ea typeface="Segoe UI" panose="020B0502040204020203" pitchFamily="34" charset="0"/>
                <a:cs typeface="Segoe UI" panose="020B0502040204020203" pitchFamily="34" charset="0"/>
              </a:rPr>
              <a:t>  </a:t>
            </a:r>
          </a:p>
          <a:p>
            <a:endParaRPr lang="en-CA" sz="1800" dirty="0"/>
          </a:p>
        </p:txBody>
      </p:sp>
    </p:spTree>
    <p:extLst>
      <p:ext uri="{BB962C8B-B14F-4D97-AF65-F5344CB8AC3E}">
        <p14:creationId xmlns:p14="http://schemas.microsoft.com/office/powerpoint/2010/main" val="2257563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411" y="125378"/>
            <a:ext cx="5096435" cy="956084"/>
          </a:xfrm>
        </p:spPr>
        <p:txBody>
          <a:bodyPr/>
          <a:lstStyle/>
          <a:p>
            <a:r>
              <a:rPr lang="fr-FR" sz="2800" b="1" dirty="0">
                <a:solidFill>
                  <a:srgbClr val="C00000"/>
                </a:solidFill>
              </a:rPr>
              <a:t>Centre divisionnaire des opérations d’urgence (ouvert en tout temps)</a:t>
            </a:r>
            <a:endParaRPr lang="en-CA" sz="2800" b="1" dirty="0">
              <a:solidFill>
                <a:srgbClr val="C00000"/>
              </a:solidFill>
            </a:endParaRPr>
          </a:p>
        </p:txBody>
      </p:sp>
      <p:sp>
        <p:nvSpPr>
          <p:cNvPr id="3" name="Content Placeholder 2"/>
          <p:cNvSpPr>
            <a:spLocks noGrp="1"/>
          </p:cNvSpPr>
          <p:nvPr>
            <p:ph idx="1"/>
          </p:nvPr>
        </p:nvSpPr>
        <p:spPr>
          <a:xfrm>
            <a:off x="457200" y="2332037"/>
            <a:ext cx="8229600" cy="3100575"/>
          </a:xfrm>
        </p:spPr>
        <p:txBody>
          <a:bodyPr/>
          <a:lstStyle/>
          <a:p>
            <a:pPr marL="0" indent="0">
              <a:buNone/>
            </a:pPr>
            <a:r>
              <a:rPr lang="fr-FR" sz="2400" b="1" dirty="0">
                <a:solidFill>
                  <a:srgbClr val="C00000"/>
                </a:solidFill>
                <a:latin typeface="Segoe UI" panose="020B0502040204020203" pitchFamily="34" charset="0"/>
                <a:ea typeface="Segoe UI" panose="020B0502040204020203" pitchFamily="34" charset="0"/>
                <a:cs typeface="Segoe UI" panose="020B0502040204020203" pitchFamily="34" charset="0"/>
              </a:rPr>
              <a:t>Centre divisionnaire des opérations d’urgence</a:t>
            </a:r>
            <a:endParaRPr lang="en-CA" sz="2400" dirty="0">
              <a:latin typeface="Segoe UI" panose="020B0502040204020203" pitchFamily="34" charset="0"/>
              <a:ea typeface="Segoe UI" panose="020B0502040204020203" pitchFamily="34" charset="0"/>
              <a:cs typeface="Segoe UI" panose="020B0502040204020203" pitchFamily="34" charset="0"/>
            </a:endParaRPr>
          </a:p>
          <a:p>
            <a:r>
              <a:rPr lang="fr-FR" sz="1800" dirty="0">
                <a:latin typeface="Segoe UI" panose="020B0502040204020203" pitchFamily="34" charset="0"/>
                <a:ea typeface="Segoe UI" panose="020B0502040204020203" pitchFamily="34" charset="0"/>
                <a:cs typeface="Segoe UI" panose="020B0502040204020203" pitchFamily="34" charset="0"/>
              </a:rPr>
              <a:t>Le Centre divisionnaire des opérations d’urgence est responsable de la coordination et de l’intégration des mesures de préparation et des interventions au sein de la Division qui permettent à la GRC d’assurer la santé, la sûreté, la sécurité et le bien-être économique de l’ensemble des employés et des résidents durant un événement (dangereux) imminent ou une situation de crise civile tous risque. </a:t>
            </a:r>
          </a:p>
          <a:p>
            <a:r>
              <a:rPr lang="fr-FR" sz="1800" dirty="0">
                <a:latin typeface="Segoe UI" panose="020B0502040204020203" pitchFamily="34" charset="0"/>
                <a:ea typeface="Segoe UI" panose="020B0502040204020203" pitchFamily="34" charset="0"/>
                <a:cs typeface="Segoe UI" panose="020B0502040204020203" pitchFamily="34" charset="0"/>
              </a:rPr>
              <a:t>Ces activités relèvent des opérations policières quotidiennes et les soutiennent directement.</a:t>
            </a:r>
          </a:p>
          <a:p>
            <a:endParaRPr lang="en-CA" dirty="0"/>
          </a:p>
        </p:txBody>
      </p:sp>
    </p:spTree>
    <p:extLst>
      <p:ext uri="{BB962C8B-B14F-4D97-AF65-F5344CB8AC3E}">
        <p14:creationId xmlns:p14="http://schemas.microsoft.com/office/powerpoint/2010/main" val="145016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460" y="0"/>
            <a:ext cx="4961964" cy="1425388"/>
          </a:xfrm>
        </p:spPr>
        <p:txBody>
          <a:bodyPr/>
          <a:lstStyle/>
          <a:p>
            <a:r>
              <a:rPr lang="fr-FR" sz="2800" b="1" dirty="0">
                <a:solidFill>
                  <a:srgbClr val="C00000"/>
                </a:solidFill>
              </a:rPr>
              <a:t>Centre national des opérations (CNO) de la GRC (ouvert en tout temps)</a:t>
            </a:r>
            <a:endParaRPr lang="en-CA" sz="2800" b="1" dirty="0">
              <a:solidFill>
                <a:srgbClr val="C00000"/>
              </a:solidFill>
            </a:endParaRPr>
          </a:p>
        </p:txBody>
      </p:sp>
      <p:sp>
        <p:nvSpPr>
          <p:cNvPr id="3" name="Content Placeholder 2"/>
          <p:cNvSpPr>
            <a:spLocks noGrp="1"/>
          </p:cNvSpPr>
          <p:nvPr>
            <p:ph idx="1"/>
          </p:nvPr>
        </p:nvSpPr>
        <p:spPr>
          <a:xfrm>
            <a:off x="457200" y="1619343"/>
            <a:ext cx="8229600" cy="4776334"/>
          </a:xfrm>
        </p:spPr>
        <p:txBody>
          <a:bodyPr/>
          <a:lstStyle/>
          <a:p>
            <a:pPr marL="0" indent="0" fontAlgn="b">
              <a:buNone/>
            </a:pPr>
            <a:r>
              <a:rPr lang="en-CA"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CNO</a:t>
            </a:r>
            <a:endParaRPr lang="en-CA" sz="2000" b="1" dirty="0">
              <a:latin typeface="Segoe UI" panose="020B0502040204020203" pitchFamily="34" charset="0"/>
              <a:ea typeface="Segoe UI" panose="020B0502040204020203" pitchFamily="34" charset="0"/>
              <a:cs typeface="Segoe UI" panose="020B0502040204020203" pitchFamily="34" charset="0"/>
            </a:endParaRPr>
          </a:p>
          <a:p>
            <a:pPr marL="324000" fontAlgn="b"/>
            <a:r>
              <a:rPr lang="fr-FR" sz="1400" dirty="0">
                <a:latin typeface="Segoe UI" panose="020B0502040204020203" pitchFamily="34" charset="0"/>
                <a:ea typeface="Segoe UI" panose="020B0502040204020203" pitchFamily="34" charset="0"/>
                <a:cs typeface="Segoe UI" panose="020B0502040204020203" pitchFamily="34" charset="0"/>
              </a:rPr>
              <a:t>Le CNO est un centre de commandement et de contrôle entièrement sécurisé et intégré pour la surveillance et la coordination centralisées des incidents critiques et des événements majeurs. Il s’agit du principal point de contact entre la GRC et les partenaires clés nationaux et internationaux durant les périodes de crise et les situations d’urgence. Le CNO est chargé d’assurer le fonctionnement et l’amélioration continus des groupes de travail interministériels qui contribuent à la sécurité nationale et aux plans antiterrorisme, de même que la communication des renseignements tactiques et stratégiques assujettis à des contraintes de temps.</a:t>
            </a:r>
            <a:br>
              <a:rPr lang="en-CA" sz="1400" dirty="0">
                <a:latin typeface="Segoe UI" panose="020B0502040204020203" pitchFamily="34" charset="0"/>
                <a:ea typeface="Segoe UI" panose="020B0502040204020203" pitchFamily="34" charset="0"/>
                <a:cs typeface="Segoe UI" panose="020B0502040204020203" pitchFamily="34" charset="0"/>
              </a:rPr>
            </a:br>
            <a:endParaRPr lang="en-CA" sz="1400" dirty="0">
              <a:latin typeface="Segoe UI" panose="020B0502040204020203" pitchFamily="34" charset="0"/>
              <a:ea typeface="Segoe UI" panose="020B0502040204020203" pitchFamily="34" charset="0"/>
              <a:cs typeface="Segoe UI" panose="020B0502040204020203" pitchFamily="34" charset="0"/>
            </a:endParaRPr>
          </a:p>
          <a:p>
            <a:pPr marL="0" indent="0" fontAlgn="b">
              <a:buNone/>
            </a:pPr>
            <a:r>
              <a:rPr lang="en-CA" sz="1400" b="1" dirty="0" err="1">
                <a:latin typeface="Segoe UI" panose="020B0502040204020203" pitchFamily="34" charset="0"/>
                <a:ea typeface="Segoe UI" panose="020B0502040204020203" pitchFamily="34" charset="0"/>
                <a:cs typeface="Segoe UI" panose="020B0502040204020203" pitchFamily="34" charset="0"/>
              </a:rPr>
              <a:t>Responsabilités</a:t>
            </a:r>
            <a:r>
              <a:rPr lang="en-CA" sz="1400" b="1" dirty="0">
                <a:latin typeface="Segoe UI" panose="020B0502040204020203" pitchFamily="34" charset="0"/>
                <a:ea typeface="Segoe UI" panose="020B0502040204020203" pitchFamily="34" charset="0"/>
                <a:cs typeface="Segoe UI" panose="020B0502040204020203" pitchFamily="34" charset="0"/>
              </a:rPr>
              <a:t> </a:t>
            </a:r>
            <a:r>
              <a:rPr lang="en-CA" sz="1400" b="1" dirty="0" err="1">
                <a:latin typeface="Segoe UI" panose="020B0502040204020203" pitchFamily="34" charset="0"/>
                <a:ea typeface="Segoe UI" panose="020B0502040204020203" pitchFamily="34" charset="0"/>
                <a:cs typeface="Segoe UI" panose="020B0502040204020203" pitchFamily="34" charset="0"/>
              </a:rPr>
              <a:t>principales</a:t>
            </a:r>
            <a:endParaRPr lang="en-CA" sz="1400" dirty="0">
              <a:latin typeface="Segoe UI" panose="020B0502040204020203" pitchFamily="34" charset="0"/>
              <a:ea typeface="Segoe UI" panose="020B0502040204020203" pitchFamily="34" charset="0"/>
              <a:cs typeface="Segoe UI" panose="020B0502040204020203" pitchFamily="34" charset="0"/>
            </a:endParaRPr>
          </a:p>
          <a:p>
            <a:r>
              <a:rPr lang="fr-FR" sz="1400" dirty="0">
                <a:latin typeface="Segoe UI" panose="020B0502040204020203" pitchFamily="34" charset="0"/>
                <a:ea typeface="Segoe UI" panose="020B0502040204020203" pitchFamily="34" charset="0"/>
                <a:cs typeface="Segoe UI" panose="020B0502040204020203" pitchFamily="34" charset="0"/>
              </a:rPr>
              <a:t>Le CNO est actif en tout temps, à longueur d’année, afin de surveiller et de coordonner les interventions officielles de la GRC dans les situations suivantes : incidents aériens, incidents majeurs, catastrophes naturelles, incidents touchant à la sécurité nationale et autres situations de crises qui pourraient avoir une incidence sur la sécurité et le bien-être des Canadiens et des membres de la GRC. </a:t>
            </a:r>
          </a:p>
          <a:p>
            <a:r>
              <a:rPr lang="fr-FR" sz="1400" dirty="0">
                <a:latin typeface="Segoe UI" panose="020B0502040204020203" pitchFamily="34" charset="0"/>
                <a:ea typeface="Segoe UI" panose="020B0502040204020203" pitchFamily="34" charset="0"/>
                <a:cs typeface="Segoe UI" panose="020B0502040204020203" pitchFamily="34" charset="0"/>
              </a:rPr>
              <a:t>Le CNO fait partie intégrante des plans d’intervention d’urgence du gouvernement du Canada et agit comme principal point de contact entre la GRC et ses partenaires nationaux et internationaux de gestion de crise. </a:t>
            </a:r>
          </a:p>
        </p:txBody>
      </p:sp>
    </p:spTree>
    <p:extLst>
      <p:ext uri="{BB962C8B-B14F-4D97-AF65-F5344CB8AC3E}">
        <p14:creationId xmlns:p14="http://schemas.microsoft.com/office/powerpoint/2010/main" val="3988764237"/>
      </p:ext>
    </p:extLst>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3927</TotalTime>
  <Words>882</Words>
  <Application>Microsoft Office PowerPoint</Application>
  <PresentationFormat>On-screen Show (4:3)</PresentationFormat>
  <Paragraphs>84</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Trebuchet MS</vt:lpstr>
      <vt:lpstr>Custom Design</vt:lpstr>
      <vt:lpstr>PowerPoint Presentation</vt:lpstr>
      <vt:lpstr>     </vt:lpstr>
      <vt:lpstr>Programme de gestion des urgences (GU)</vt:lpstr>
      <vt:lpstr>Section de la préparation et des interventions opérationnelles de la GRC </vt:lpstr>
      <vt:lpstr>PowerPoint Presentation</vt:lpstr>
      <vt:lpstr>Programme des incidents critiques (PIC)</vt:lpstr>
      <vt:lpstr>Interventions des services de police locaux </vt:lpstr>
      <vt:lpstr>Centre divisionnaire des opérations d’urgence (ouvert en tout temps)</vt:lpstr>
      <vt:lpstr>Centre national des opérations (CNO) de la GRC (ouvert en tout temps)</vt:lpstr>
      <vt:lpstr>Centre des opérations du gouvernement (COG)</vt:lpstr>
      <vt:lpstr>Structure</vt:lpstr>
      <vt:lpstr>CPOU et GRC</vt:lpstr>
      <vt:lpstr>NIVEAU 2 : ACTIVATION PARTIENNE – REQUIERT LA PARTICIPATION DE LA GRC   Dans les interventions de niveau 2, certains membres essentiels du CPOU doivent rester au centre pour participer à la gestion de l’intervention.  - Le membre du CPOU doit communiquer avec le district touché par l’incident.  Il doit fournir des renseignements sur le rôle de l’agent de liaison du CPOU ainsi que ses coordonnées. - Le membre doit demander le nom et les coordonnées d’un agent de liaison du district. - Le membre doit demander que les éléments suivants soient fournis à l’agent de liaison du CPOU dans les délais prescrits (avant les séances d’information du CPOU) :  - Santé et sécurité pour nos membres    - Renseignement sur la situation et objectifs principaux  - Ressources  - Désirs par rapport aux besoins</vt:lpstr>
      <vt:lpstr>PowerPoint Presentation</vt:lpstr>
      <vt:lpstr>PowerPoint Presentation</vt:lpstr>
      <vt:lpstr>SATP et section cynophile</vt:lpstr>
    </vt:vector>
  </TitlesOfParts>
  <Company>RCMP-GRC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000133726</dc:creator>
  <cp:lastModifiedBy>Tupper, Don (DPS/MSP)</cp:lastModifiedBy>
  <cp:revision>239</cp:revision>
  <cp:lastPrinted>2020-02-10T16:17:07Z</cp:lastPrinted>
  <dcterms:created xsi:type="dcterms:W3CDTF">2007-06-11T17:48:07Z</dcterms:created>
  <dcterms:modified xsi:type="dcterms:W3CDTF">2020-02-10T16:19:30Z</dcterms:modified>
</cp:coreProperties>
</file>