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92" r:id="rId3"/>
    <p:sldMasterId id="2147483707" r:id="rId4"/>
  </p:sldMasterIdLst>
  <p:notesMasterIdLst>
    <p:notesMasterId r:id="rId38"/>
  </p:notesMasterIdLst>
  <p:handoutMasterIdLst>
    <p:handoutMasterId r:id="rId39"/>
  </p:handoutMasterIdLst>
  <p:sldIdLst>
    <p:sldId id="328" r:id="rId5"/>
    <p:sldId id="384" r:id="rId6"/>
    <p:sldId id="418" r:id="rId7"/>
    <p:sldId id="862" r:id="rId8"/>
    <p:sldId id="856" r:id="rId9"/>
    <p:sldId id="576" r:id="rId10"/>
    <p:sldId id="424" r:id="rId11"/>
    <p:sldId id="857" r:id="rId12"/>
    <p:sldId id="261" r:id="rId13"/>
    <p:sldId id="265" r:id="rId14"/>
    <p:sldId id="375" r:id="rId15"/>
    <p:sldId id="858" r:id="rId16"/>
    <p:sldId id="859" r:id="rId17"/>
    <p:sldId id="860" r:id="rId18"/>
    <p:sldId id="861" r:id="rId19"/>
    <p:sldId id="399" r:id="rId20"/>
    <p:sldId id="358" r:id="rId21"/>
    <p:sldId id="868" r:id="rId22"/>
    <p:sldId id="869" r:id="rId23"/>
    <p:sldId id="863" r:id="rId24"/>
    <p:sldId id="864" r:id="rId25"/>
    <p:sldId id="428" r:id="rId26"/>
    <p:sldId id="865" r:id="rId27"/>
    <p:sldId id="342" r:id="rId28"/>
    <p:sldId id="460" r:id="rId29"/>
    <p:sldId id="461" r:id="rId30"/>
    <p:sldId id="866" r:id="rId31"/>
    <p:sldId id="867" r:id="rId32"/>
    <p:sldId id="346" r:id="rId33"/>
    <p:sldId id="389" r:id="rId34"/>
    <p:sldId id="425" r:id="rId35"/>
    <p:sldId id="293" r:id="rId36"/>
    <p:sldId id="294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607"/>
    <a:srgbClr val="BBE0E3"/>
    <a:srgbClr val="FF6600"/>
    <a:srgbClr val="E38303"/>
    <a:srgbClr val="FD4A03"/>
    <a:srgbClr val="FF2121"/>
    <a:srgbClr val="0000FF"/>
    <a:srgbClr val="545454"/>
    <a:srgbClr val="3C2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86292" autoAdjust="0"/>
  </p:normalViewPr>
  <p:slideViewPr>
    <p:cSldViewPr>
      <p:cViewPr varScale="1">
        <p:scale>
          <a:sx n="59" d="100"/>
          <a:sy n="59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.ec.gc.ca\shares\C\CLIMATE_SERVICES\30.%20CLIMATE%20SERVICES%20DATA%20PRODUCTS%20OFFICE\08%20-%20Projects%20&amp;%20Tasks\01%20-%20DPO\AHCCD%20Request\practice\ahccd-annual(NewBrunswick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.ec.gc.ca\shares\C\CLIMATE_SERVICES\30.%20CLIMATE%20SERVICES%20DATA%20PRODUCTS%20OFFICE\08%20-%20Projects%20&amp;%20Tasks\01%20-%20DPO\AHCCD%20Request\practice\ahccd-annual(NewBrunswick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FREDERICTON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'ahccd-annual(NewBrunswick)'!$F$537</c:f>
              <c:strCache>
                <c:ptCount val="1"/>
                <c:pt idx="0">
                  <c:v>8101505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'ahccd-annual(NewBrunswick)'!$J$526:$J$672</c:f>
              <c:numCache>
                <c:formatCode>General</c:formatCode>
                <c:ptCount val="147"/>
                <c:pt idx="0">
                  <c:v>1872</c:v>
                </c:pt>
                <c:pt idx="1">
                  <c:v>1873</c:v>
                </c:pt>
                <c:pt idx="2">
                  <c:v>1874</c:v>
                </c:pt>
                <c:pt idx="3">
                  <c:v>1875</c:v>
                </c:pt>
                <c:pt idx="4">
                  <c:v>1876</c:v>
                </c:pt>
                <c:pt idx="5">
                  <c:v>1877</c:v>
                </c:pt>
                <c:pt idx="6">
                  <c:v>1878</c:v>
                </c:pt>
                <c:pt idx="7">
                  <c:v>1879</c:v>
                </c:pt>
                <c:pt idx="8">
                  <c:v>1880</c:v>
                </c:pt>
                <c:pt idx="9">
                  <c:v>1881</c:v>
                </c:pt>
                <c:pt idx="10">
                  <c:v>1882</c:v>
                </c:pt>
                <c:pt idx="11">
                  <c:v>1883</c:v>
                </c:pt>
                <c:pt idx="12">
                  <c:v>1884</c:v>
                </c:pt>
                <c:pt idx="13">
                  <c:v>1885</c:v>
                </c:pt>
                <c:pt idx="14">
                  <c:v>1886</c:v>
                </c:pt>
                <c:pt idx="15">
                  <c:v>1887</c:v>
                </c:pt>
                <c:pt idx="16">
                  <c:v>1888</c:v>
                </c:pt>
                <c:pt idx="17">
                  <c:v>1889</c:v>
                </c:pt>
                <c:pt idx="18">
                  <c:v>1890</c:v>
                </c:pt>
                <c:pt idx="19">
                  <c:v>1891</c:v>
                </c:pt>
                <c:pt idx="20">
                  <c:v>1892</c:v>
                </c:pt>
                <c:pt idx="21">
                  <c:v>1893</c:v>
                </c:pt>
                <c:pt idx="22">
                  <c:v>1894</c:v>
                </c:pt>
                <c:pt idx="23">
                  <c:v>1895</c:v>
                </c:pt>
                <c:pt idx="24">
                  <c:v>1896</c:v>
                </c:pt>
                <c:pt idx="25">
                  <c:v>1897</c:v>
                </c:pt>
                <c:pt idx="26">
                  <c:v>1898</c:v>
                </c:pt>
                <c:pt idx="27">
                  <c:v>1899</c:v>
                </c:pt>
                <c:pt idx="28">
                  <c:v>1900</c:v>
                </c:pt>
                <c:pt idx="29">
                  <c:v>1901</c:v>
                </c:pt>
                <c:pt idx="30">
                  <c:v>1902</c:v>
                </c:pt>
                <c:pt idx="31">
                  <c:v>1903</c:v>
                </c:pt>
                <c:pt idx="32">
                  <c:v>1904</c:v>
                </c:pt>
                <c:pt idx="33">
                  <c:v>1905</c:v>
                </c:pt>
                <c:pt idx="34">
                  <c:v>1906</c:v>
                </c:pt>
                <c:pt idx="35">
                  <c:v>1907</c:v>
                </c:pt>
                <c:pt idx="36">
                  <c:v>1908</c:v>
                </c:pt>
                <c:pt idx="37">
                  <c:v>1909</c:v>
                </c:pt>
                <c:pt idx="38">
                  <c:v>1910</c:v>
                </c:pt>
                <c:pt idx="39">
                  <c:v>1911</c:v>
                </c:pt>
                <c:pt idx="40">
                  <c:v>1912</c:v>
                </c:pt>
                <c:pt idx="41">
                  <c:v>1913</c:v>
                </c:pt>
                <c:pt idx="42">
                  <c:v>1914</c:v>
                </c:pt>
                <c:pt idx="43">
                  <c:v>1915</c:v>
                </c:pt>
                <c:pt idx="44">
                  <c:v>1916</c:v>
                </c:pt>
                <c:pt idx="45">
                  <c:v>1917</c:v>
                </c:pt>
                <c:pt idx="46">
                  <c:v>1918</c:v>
                </c:pt>
                <c:pt idx="47">
                  <c:v>1919</c:v>
                </c:pt>
                <c:pt idx="48">
                  <c:v>1920</c:v>
                </c:pt>
                <c:pt idx="49">
                  <c:v>1921</c:v>
                </c:pt>
                <c:pt idx="50">
                  <c:v>1922</c:v>
                </c:pt>
                <c:pt idx="51">
                  <c:v>1923</c:v>
                </c:pt>
                <c:pt idx="52">
                  <c:v>1924</c:v>
                </c:pt>
                <c:pt idx="53">
                  <c:v>1925</c:v>
                </c:pt>
                <c:pt idx="54">
                  <c:v>1926</c:v>
                </c:pt>
                <c:pt idx="55">
                  <c:v>1927</c:v>
                </c:pt>
                <c:pt idx="56">
                  <c:v>1928</c:v>
                </c:pt>
                <c:pt idx="57">
                  <c:v>1929</c:v>
                </c:pt>
                <c:pt idx="58">
                  <c:v>1930</c:v>
                </c:pt>
                <c:pt idx="59">
                  <c:v>1931</c:v>
                </c:pt>
                <c:pt idx="60">
                  <c:v>1932</c:v>
                </c:pt>
                <c:pt idx="61">
                  <c:v>1933</c:v>
                </c:pt>
                <c:pt idx="62">
                  <c:v>1934</c:v>
                </c:pt>
                <c:pt idx="63">
                  <c:v>1935</c:v>
                </c:pt>
                <c:pt idx="64">
                  <c:v>1936</c:v>
                </c:pt>
                <c:pt idx="65">
                  <c:v>1937</c:v>
                </c:pt>
                <c:pt idx="66">
                  <c:v>1938</c:v>
                </c:pt>
                <c:pt idx="67">
                  <c:v>1939</c:v>
                </c:pt>
                <c:pt idx="68">
                  <c:v>1940</c:v>
                </c:pt>
                <c:pt idx="69">
                  <c:v>1941</c:v>
                </c:pt>
                <c:pt idx="70">
                  <c:v>1942</c:v>
                </c:pt>
                <c:pt idx="71">
                  <c:v>1943</c:v>
                </c:pt>
                <c:pt idx="72">
                  <c:v>1944</c:v>
                </c:pt>
                <c:pt idx="73">
                  <c:v>1945</c:v>
                </c:pt>
                <c:pt idx="74">
                  <c:v>1946</c:v>
                </c:pt>
                <c:pt idx="75">
                  <c:v>1947</c:v>
                </c:pt>
                <c:pt idx="76">
                  <c:v>1948</c:v>
                </c:pt>
                <c:pt idx="77">
                  <c:v>1949</c:v>
                </c:pt>
                <c:pt idx="78">
                  <c:v>1950</c:v>
                </c:pt>
                <c:pt idx="79">
                  <c:v>1951</c:v>
                </c:pt>
                <c:pt idx="80">
                  <c:v>1952</c:v>
                </c:pt>
                <c:pt idx="81">
                  <c:v>1953</c:v>
                </c:pt>
                <c:pt idx="82">
                  <c:v>1954</c:v>
                </c:pt>
                <c:pt idx="83">
                  <c:v>1955</c:v>
                </c:pt>
                <c:pt idx="84">
                  <c:v>1956</c:v>
                </c:pt>
                <c:pt idx="85">
                  <c:v>1957</c:v>
                </c:pt>
                <c:pt idx="86">
                  <c:v>1958</c:v>
                </c:pt>
                <c:pt idx="87">
                  <c:v>1959</c:v>
                </c:pt>
                <c:pt idx="88">
                  <c:v>1960</c:v>
                </c:pt>
                <c:pt idx="89">
                  <c:v>1961</c:v>
                </c:pt>
                <c:pt idx="90">
                  <c:v>1962</c:v>
                </c:pt>
                <c:pt idx="91">
                  <c:v>1963</c:v>
                </c:pt>
                <c:pt idx="92">
                  <c:v>1964</c:v>
                </c:pt>
                <c:pt idx="93">
                  <c:v>1965</c:v>
                </c:pt>
                <c:pt idx="94">
                  <c:v>1966</c:v>
                </c:pt>
                <c:pt idx="95">
                  <c:v>1967</c:v>
                </c:pt>
                <c:pt idx="96">
                  <c:v>1968</c:v>
                </c:pt>
                <c:pt idx="97">
                  <c:v>1969</c:v>
                </c:pt>
                <c:pt idx="98">
                  <c:v>1970</c:v>
                </c:pt>
                <c:pt idx="99">
                  <c:v>1971</c:v>
                </c:pt>
                <c:pt idx="100">
                  <c:v>1972</c:v>
                </c:pt>
                <c:pt idx="101">
                  <c:v>1973</c:v>
                </c:pt>
                <c:pt idx="102">
                  <c:v>1974</c:v>
                </c:pt>
                <c:pt idx="103">
                  <c:v>1975</c:v>
                </c:pt>
                <c:pt idx="104">
                  <c:v>1976</c:v>
                </c:pt>
                <c:pt idx="105">
                  <c:v>1977</c:v>
                </c:pt>
                <c:pt idx="106">
                  <c:v>1978</c:v>
                </c:pt>
                <c:pt idx="107">
                  <c:v>1979</c:v>
                </c:pt>
                <c:pt idx="108">
                  <c:v>1980</c:v>
                </c:pt>
                <c:pt idx="109">
                  <c:v>1981</c:v>
                </c:pt>
                <c:pt idx="110">
                  <c:v>1982</c:v>
                </c:pt>
                <c:pt idx="111">
                  <c:v>1983</c:v>
                </c:pt>
                <c:pt idx="112">
                  <c:v>1984</c:v>
                </c:pt>
                <c:pt idx="113">
                  <c:v>1985</c:v>
                </c:pt>
                <c:pt idx="114">
                  <c:v>1986</c:v>
                </c:pt>
                <c:pt idx="115">
                  <c:v>1987</c:v>
                </c:pt>
                <c:pt idx="116">
                  <c:v>1988</c:v>
                </c:pt>
                <c:pt idx="117">
                  <c:v>1989</c:v>
                </c:pt>
                <c:pt idx="118">
                  <c:v>1990</c:v>
                </c:pt>
                <c:pt idx="119">
                  <c:v>1991</c:v>
                </c:pt>
                <c:pt idx="120">
                  <c:v>1992</c:v>
                </c:pt>
                <c:pt idx="121">
                  <c:v>1993</c:v>
                </c:pt>
                <c:pt idx="122">
                  <c:v>1994</c:v>
                </c:pt>
                <c:pt idx="123">
                  <c:v>1995</c:v>
                </c:pt>
                <c:pt idx="124">
                  <c:v>1996</c:v>
                </c:pt>
                <c:pt idx="125">
                  <c:v>1997</c:v>
                </c:pt>
                <c:pt idx="126">
                  <c:v>1998</c:v>
                </c:pt>
                <c:pt idx="127">
                  <c:v>1999</c:v>
                </c:pt>
                <c:pt idx="128">
                  <c:v>2000</c:v>
                </c:pt>
                <c:pt idx="129">
                  <c:v>2001</c:v>
                </c:pt>
                <c:pt idx="130">
                  <c:v>2002</c:v>
                </c:pt>
                <c:pt idx="131">
                  <c:v>2003</c:v>
                </c:pt>
                <c:pt idx="132">
                  <c:v>2004</c:v>
                </c:pt>
                <c:pt idx="133">
                  <c:v>2005</c:v>
                </c:pt>
                <c:pt idx="134">
                  <c:v>2006</c:v>
                </c:pt>
                <c:pt idx="135">
                  <c:v>2007</c:v>
                </c:pt>
                <c:pt idx="136">
                  <c:v>2008</c:v>
                </c:pt>
                <c:pt idx="137">
                  <c:v>2009</c:v>
                </c:pt>
                <c:pt idx="138">
                  <c:v>2010</c:v>
                </c:pt>
                <c:pt idx="139">
                  <c:v>2011</c:v>
                </c:pt>
                <c:pt idx="140">
                  <c:v>2012</c:v>
                </c:pt>
                <c:pt idx="141">
                  <c:v>2013</c:v>
                </c:pt>
                <c:pt idx="142">
                  <c:v>2014</c:v>
                </c:pt>
                <c:pt idx="143">
                  <c:v>2015</c:v>
                </c:pt>
                <c:pt idx="144">
                  <c:v>2016</c:v>
                </c:pt>
                <c:pt idx="145">
                  <c:v>2017</c:v>
                </c:pt>
                <c:pt idx="146">
                  <c:v>2018</c:v>
                </c:pt>
              </c:numCache>
            </c:numRef>
          </c:cat>
          <c:val>
            <c:numRef>
              <c:f>'ahccd-annual(NewBrunswick)'!$K$525:$K$672</c:f>
              <c:numCache>
                <c:formatCode>General</c:formatCode>
                <c:ptCount val="148"/>
                <c:pt idx="1">
                  <c:v>4.3</c:v>
                </c:pt>
                <c:pt idx="4">
                  <c:v>2.9</c:v>
                </c:pt>
                <c:pt idx="5">
                  <c:v>4.0999999999999996</c:v>
                </c:pt>
                <c:pt idx="6">
                  <c:v>5.0999999999999996</c:v>
                </c:pt>
                <c:pt idx="7">
                  <c:v>5.7</c:v>
                </c:pt>
                <c:pt idx="8">
                  <c:v>3.9</c:v>
                </c:pt>
                <c:pt idx="9">
                  <c:v>4.7</c:v>
                </c:pt>
                <c:pt idx="10">
                  <c:v>5.0999999999999996</c:v>
                </c:pt>
                <c:pt idx="11">
                  <c:v>4.3</c:v>
                </c:pt>
                <c:pt idx="12">
                  <c:v>3.4</c:v>
                </c:pt>
                <c:pt idx="13">
                  <c:v>4.2</c:v>
                </c:pt>
                <c:pt idx="14">
                  <c:v>4.0999999999999996</c:v>
                </c:pt>
                <c:pt idx="15">
                  <c:v>4.5999999999999996</c:v>
                </c:pt>
                <c:pt idx="16">
                  <c:v>4.0999999999999996</c:v>
                </c:pt>
                <c:pt idx="17">
                  <c:v>3.9</c:v>
                </c:pt>
                <c:pt idx="18">
                  <c:v>6</c:v>
                </c:pt>
                <c:pt idx="19">
                  <c:v>3.9</c:v>
                </c:pt>
                <c:pt idx="20">
                  <c:v>5.4</c:v>
                </c:pt>
                <c:pt idx="21">
                  <c:v>5</c:v>
                </c:pt>
                <c:pt idx="22">
                  <c:v>4</c:v>
                </c:pt>
                <c:pt idx="25">
                  <c:v>4.3</c:v>
                </c:pt>
                <c:pt idx="26">
                  <c:v>4.7</c:v>
                </c:pt>
                <c:pt idx="27">
                  <c:v>5.5</c:v>
                </c:pt>
                <c:pt idx="28">
                  <c:v>4.8</c:v>
                </c:pt>
                <c:pt idx="29">
                  <c:v>4.9000000000000004</c:v>
                </c:pt>
                <c:pt idx="31">
                  <c:v>5.4</c:v>
                </c:pt>
                <c:pt idx="33">
                  <c:v>3.7</c:v>
                </c:pt>
                <c:pt idx="34">
                  <c:v>4.5</c:v>
                </c:pt>
                <c:pt idx="36">
                  <c:v>3.9</c:v>
                </c:pt>
                <c:pt idx="37">
                  <c:v>5</c:v>
                </c:pt>
                <c:pt idx="38">
                  <c:v>5.0999999999999996</c:v>
                </c:pt>
                <c:pt idx="39">
                  <c:v>5.4</c:v>
                </c:pt>
                <c:pt idx="40">
                  <c:v>4.7</c:v>
                </c:pt>
                <c:pt idx="41">
                  <c:v>4.3</c:v>
                </c:pt>
                <c:pt idx="42">
                  <c:v>5.7</c:v>
                </c:pt>
                <c:pt idx="43">
                  <c:v>4.2</c:v>
                </c:pt>
                <c:pt idx="44">
                  <c:v>6</c:v>
                </c:pt>
                <c:pt idx="45">
                  <c:v>5.0999999999999996</c:v>
                </c:pt>
                <c:pt idx="46">
                  <c:v>3.7</c:v>
                </c:pt>
                <c:pt idx="47">
                  <c:v>4.3</c:v>
                </c:pt>
                <c:pt idx="48">
                  <c:v>5.0999999999999996</c:v>
                </c:pt>
                <c:pt idx="49">
                  <c:v>4.8</c:v>
                </c:pt>
                <c:pt idx="50">
                  <c:v>5.6</c:v>
                </c:pt>
                <c:pt idx="51">
                  <c:v>4.8</c:v>
                </c:pt>
                <c:pt idx="52">
                  <c:v>4.2</c:v>
                </c:pt>
                <c:pt idx="53">
                  <c:v>4.8</c:v>
                </c:pt>
                <c:pt idx="54">
                  <c:v>4.7</c:v>
                </c:pt>
                <c:pt idx="55">
                  <c:v>3.9</c:v>
                </c:pt>
                <c:pt idx="56">
                  <c:v>5.6</c:v>
                </c:pt>
                <c:pt idx="57">
                  <c:v>5</c:v>
                </c:pt>
                <c:pt idx="58">
                  <c:v>4.9000000000000004</c:v>
                </c:pt>
                <c:pt idx="59">
                  <c:v>5.0999999999999996</c:v>
                </c:pt>
                <c:pt idx="60">
                  <c:v>6</c:v>
                </c:pt>
                <c:pt idx="61">
                  <c:v>5.3</c:v>
                </c:pt>
                <c:pt idx="62">
                  <c:v>4.5999999999999996</c:v>
                </c:pt>
                <c:pt idx="63">
                  <c:v>3.8</c:v>
                </c:pt>
                <c:pt idx="64">
                  <c:v>4.4000000000000004</c:v>
                </c:pt>
                <c:pt idx="65">
                  <c:v>4.8</c:v>
                </c:pt>
                <c:pt idx="66">
                  <c:v>6.2</c:v>
                </c:pt>
                <c:pt idx="67">
                  <c:v>5.7</c:v>
                </c:pt>
                <c:pt idx="68">
                  <c:v>4.7</c:v>
                </c:pt>
                <c:pt idx="69">
                  <c:v>4.5999999999999996</c:v>
                </c:pt>
                <c:pt idx="70">
                  <c:v>5.2</c:v>
                </c:pt>
                <c:pt idx="71">
                  <c:v>5.7</c:v>
                </c:pt>
                <c:pt idx="72">
                  <c:v>4.5999999999999996</c:v>
                </c:pt>
                <c:pt idx="73">
                  <c:v>5.8</c:v>
                </c:pt>
                <c:pt idx="74">
                  <c:v>5.7</c:v>
                </c:pt>
                <c:pt idx="75">
                  <c:v>5.7</c:v>
                </c:pt>
                <c:pt idx="76">
                  <c:v>5.8</c:v>
                </c:pt>
                <c:pt idx="77">
                  <c:v>5.2</c:v>
                </c:pt>
                <c:pt idx="78">
                  <c:v>6.3</c:v>
                </c:pt>
                <c:pt idx="79">
                  <c:v>5.3</c:v>
                </c:pt>
                <c:pt idx="81">
                  <c:v>6</c:v>
                </c:pt>
                <c:pt idx="82">
                  <c:v>6.9</c:v>
                </c:pt>
                <c:pt idx="83">
                  <c:v>5.6</c:v>
                </c:pt>
                <c:pt idx="84">
                  <c:v>5.2</c:v>
                </c:pt>
                <c:pt idx="85">
                  <c:v>5</c:v>
                </c:pt>
                <c:pt idx="86">
                  <c:v>6</c:v>
                </c:pt>
                <c:pt idx="87">
                  <c:v>5.4</c:v>
                </c:pt>
                <c:pt idx="88">
                  <c:v>5.9</c:v>
                </c:pt>
                <c:pt idx="89">
                  <c:v>6.4</c:v>
                </c:pt>
                <c:pt idx="90">
                  <c:v>5.7</c:v>
                </c:pt>
                <c:pt idx="91">
                  <c:v>5.2</c:v>
                </c:pt>
                <c:pt idx="92">
                  <c:v>5.2</c:v>
                </c:pt>
                <c:pt idx="93">
                  <c:v>5.4</c:v>
                </c:pt>
                <c:pt idx="94">
                  <c:v>4.9000000000000004</c:v>
                </c:pt>
                <c:pt idx="95">
                  <c:v>6.3</c:v>
                </c:pt>
                <c:pt idx="96">
                  <c:v>5</c:v>
                </c:pt>
                <c:pt idx="97">
                  <c:v>5.4</c:v>
                </c:pt>
                <c:pt idx="98">
                  <c:v>6.3</c:v>
                </c:pt>
                <c:pt idx="99">
                  <c:v>5.4</c:v>
                </c:pt>
                <c:pt idx="100">
                  <c:v>5.5</c:v>
                </c:pt>
                <c:pt idx="101">
                  <c:v>4.5999999999999996</c:v>
                </c:pt>
                <c:pt idx="102">
                  <c:v>6.6</c:v>
                </c:pt>
                <c:pt idx="103">
                  <c:v>5.4</c:v>
                </c:pt>
                <c:pt idx="104">
                  <c:v>5.6</c:v>
                </c:pt>
                <c:pt idx="105">
                  <c:v>5.2</c:v>
                </c:pt>
                <c:pt idx="106">
                  <c:v>5.6</c:v>
                </c:pt>
                <c:pt idx="107">
                  <c:v>5.0999999999999996</c:v>
                </c:pt>
                <c:pt idx="108">
                  <c:v>6.9</c:v>
                </c:pt>
                <c:pt idx="109">
                  <c:v>5.4</c:v>
                </c:pt>
                <c:pt idx="110">
                  <c:v>6.5</c:v>
                </c:pt>
                <c:pt idx="111">
                  <c:v>5.4</c:v>
                </c:pt>
                <c:pt idx="112">
                  <c:v>6.6</c:v>
                </c:pt>
                <c:pt idx="113">
                  <c:v>6.1</c:v>
                </c:pt>
                <c:pt idx="114">
                  <c:v>5.0999999999999996</c:v>
                </c:pt>
                <c:pt idx="115">
                  <c:v>4.9000000000000004</c:v>
                </c:pt>
                <c:pt idx="116">
                  <c:v>5.7</c:v>
                </c:pt>
                <c:pt idx="117">
                  <c:v>5.7</c:v>
                </c:pt>
                <c:pt idx="118">
                  <c:v>4.8</c:v>
                </c:pt>
                <c:pt idx="119">
                  <c:v>6.6</c:v>
                </c:pt>
                <c:pt idx="120">
                  <c:v>6</c:v>
                </c:pt>
                <c:pt idx="121">
                  <c:v>5.0999999999999996</c:v>
                </c:pt>
                <c:pt idx="122">
                  <c:v>5.3</c:v>
                </c:pt>
                <c:pt idx="123">
                  <c:v>5.7</c:v>
                </c:pt>
                <c:pt idx="124">
                  <c:v>5.7</c:v>
                </c:pt>
                <c:pt idx="125">
                  <c:v>5.9</c:v>
                </c:pt>
                <c:pt idx="126">
                  <c:v>4.9000000000000004</c:v>
                </c:pt>
                <c:pt idx="127">
                  <c:v>6.9</c:v>
                </c:pt>
                <c:pt idx="128">
                  <c:v>7.7</c:v>
                </c:pt>
                <c:pt idx="129">
                  <c:v>6</c:v>
                </c:pt>
                <c:pt idx="130">
                  <c:v>6.7</c:v>
                </c:pt>
                <c:pt idx="131">
                  <c:v>6.1</c:v>
                </c:pt>
                <c:pt idx="132">
                  <c:v>5.7</c:v>
                </c:pt>
                <c:pt idx="133">
                  <c:v>5.5</c:v>
                </c:pt>
                <c:pt idx="134">
                  <c:v>6.5</c:v>
                </c:pt>
                <c:pt idx="135">
                  <c:v>7.7</c:v>
                </c:pt>
                <c:pt idx="136">
                  <c:v>5.8</c:v>
                </c:pt>
                <c:pt idx="137">
                  <c:v>6.4</c:v>
                </c:pt>
                <c:pt idx="138">
                  <c:v>6</c:v>
                </c:pt>
                <c:pt idx="139">
                  <c:v>7.6</c:v>
                </c:pt>
                <c:pt idx="140">
                  <c:v>6.1</c:v>
                </c:pt>
                <c:pt idx="141">
                  <c:v>7.2</c:v>
                </c:pt>
                <c:pt idx="142">
                  <c:v>6.3</c:v>
                </c:pt>
                <c:pt idx="143">
                  <c:v>6.1</c:v>
                </c:pt>
                <c:pt idx="144">
                  <c:v>5.7</c:v>
                </c:pt>
                <c:pt idx="145">
                  <c:v>6.8</c:v>
                </c:pt>
                <c:pt idx="146">
                  <c:v>6.5</c:v>
                </c:pt>
                <c:pt idx="147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1E-46B7-8361-60700C801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4271656"/>
        <c:axId val="764272968"/>
      </c:lineChart>
      <c:catAx>
        <c:axId val="764271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272968"/>
        <c:crosses val="autoZero"/>
        <c:auto val="1"/>
        <c:lblAlgn val="ctr"/>
        <c:lblOffset val="100"/>
        <c:tickLblSkip val="5"/>
        <c:noMultiLvlLbl val="0"/>
      </c:catAx>
      <c:valAx>
        <c:axId val="76427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000" b="0" i="0" baseline="0">
                    <a:effectLst/>
                  </a:rPr>
                  <a:t>Mean Temperature (°C)</a:t>
                </a:r>
                <a:endParaRPr lang="en-CA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27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SUSSEX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'ahccd-annual(NewBrunswick)'!$E$1048</c:f>
              <c:strCache>
                <c:ptCount val="1"/>
                <c:pt idx="0">
                  <c:v>8105200.191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'ahccd-annual(NewBrunswick)'!$J$1039:$J$1148</c:f>
              <c:numCache>
                <c:formatCode>General</c:formatCode>
                <c:ptCount val="110"/>
                <c:pt idx="0">
                  <c:v>1899</c:v>
                </c:pt>
                <c:pt idx="1">
                  <c:v>1900</c:v>
                </c:pt>
                <c:pt idx="2">
                  <c:v>1901</c:v>
                </c:pt>
                <c:pt idx="3">
                  <c:v>1902</c:v>
                </c:pt>
                <c:pt idx="4">
                  <c:v>1903</c:v>
                </c:pt>
                <c:pt idx="5">
                  <c:v>1904</c:v>
                </c:pt>
                <c:pt idx="6">
                  <c:v>1905</c:v>
                </c:pt>
                <c:pt idx="7">
                  <c:v>1906</c:v>
                </c:pt>
                <c:pt idx="8">
                  <c:v>1907</c:v>
                </c:pt>
                <c:pt idx="9">
                  <c:v>1908</c:v>
                </c:pt>
                <c:pt idx="10">
                  <c:v>1909</c:v>
                </c:pt>
                <c:pt idx="11">
                  <c:v>1910</c:v>
                </c:pt>
                <c:pt idx="12">
                  <c:v>1911</c:v>
                </c:pt>
                <c:pt idx="13">
                  <c:v>1912</c:v>
                </c:pt>
                <c:pt idx="14">
                  <c:v>1913</c:v>
                </c:pt>
                <c:pt idx="15">
                  <c:v>1914</c:v>
                </c:pt>
                <c:pt idx="16">
                  <c:v>1915</c:v>
                </c:pt>
                <c:pt idx="17">
                  <c:v>1916</c:v>
                </c:pt>
                <c:pt idx="18">
                  <c:v>1917</c:v>
                </c:pt>
                <c:pt idx="19">
                  <c:v>1918</c:v>
                </c:pt>
                <c:pt idx="20">
                  <c:v>1919</c:v>
                </c:pt>
                <c:pt idx="21">
                  <c:v>1920</c:v>
                </c:pt>
                <c:pt idx="22">
                  <c:v>1921</c:v>
                </c:pt>
                <c:pt idx="23">
                  <c:v>1922</c:v>
                </c:pt>
                <c:pt idx="24">
                  <c:v>1923</c:v>
                </c:pt>
                <c:pt idx="25">
                  <c:v>1924</c:v>
                </c:pt>
                <c:pt idx="26">
                  <c:v>1925</c:v>
                </c:pt>
                <c:pt idx="27">
                  <c:v>1926</c:v>
                </c:pt>
                <c:pt idx="28">
                  <c:v>1927</c:v>
                </c:pt>
                <c:pt idx="29">
                  <c:v>1928</c:v>
                </c:pt>
                <c:pt idx="30">
                  <c:v>1929</c:v>
                </c:pt>
                <c:pt idx="31">
                  <c:v>1930</c:v>
                </c:pt>
                <c:pt idx="32">
                  <c:v>1931</c:v>
                </c:pt>
                <c:pt idx="33">
                  <c:v>1932</c:v>
                </c:pt>
                <c:pt idx="34">
                  <c:v>1933</c:v>
                </c:pt>
                <c:pt idx="35">
                  <c:v>1934</c:v>
                </c:pt>
                <c:pt idx="36">
                  <c:v>1935</c:v>
                </c:pt>
                <c:pt idx="37">
                  <c:v>1936</c:v>
                </c:pt>
                <c:pt idx="38">
                  <c:v>1937</c:v>
                </c:pt>
                <c:pt idx="39">
                  <c:v>1938</c:v>
                </c:pt>
                <c:pt idx="40">
                  <c:v>1939</c:v>
                </c:pt>
                <c:pt idx="41">
                  <c:v>1940</c:v>
                </c:pt>
                <c:pt idx="42">
                  <c:v>1941</c:v>
                </c:pt>
                <c:pt idx="43">
                  <c:v>1942</c:v>
                </c:pt>
                <c:pt idx="44">
                  <c:v>1943</c:v>
                </c:pt>
                <c:pt idx="45">
                  <c:v>1944</c:v>
                </c:pt>
                <c:pt idx="46">
                  <c:v>1945</c:v>
                </c:pt>
                <c:pt idx="47">
                  <c:v>1946</c:v>
                </c:pt>
                <c:pt idx="48">
                  <c:v>1947</c:v>
                </c:pt>
                <c:pt idx="49">
                  <c:v>1948</c:v>
                </c:pt>
                <c:pt idx="50">
                  <c:v>1949</c:v>
                </c:pt>
                <c:pt idx="51">
                  <c:v>1950</c:v>
                </c:pt>
                <c:pt idx="52">
                  <c:v>1951</c:v>
                </c:pt>
                <c:pt idx="53">
                  <c:v>1952</c:v>
                </c:pt>
                <c:pt idx="54">
                  <c:v>1953</c:v>
                </c:pt>
                <c:pt idx="55">
                  <c:v>1954</c:v>
                </c:pt>
                <c:pt idx="56">
                  <c:v>1955</c:v>
                </c:pt>
                <c:pt idx="57">
                  <c:v>1956</c:v>
                </c:pt>
                <c:pt idx="58">
                  <c:v>1957</c:v>
                </c:pt>
                <c:pt idx="59">
                  <c:v>1958</c:v>
                </c:pt>
                <c:pt idx="60">
                  <c:v>1959</c:v>
                </c:pt>
                <c:pt idx="61">
                  <c:v>1960</c:v>
                </c:pt>
                <c:pt idx="62">
                  <c:v>1961</c:v>
                </c:pt>
                <c:pt idx="63">
                  <c:v>1962</c:v>
                </c:pt>
                <c:pt idx="64">
                  <c:v>1963</c:v>
                </c:pt>
                <c:pt idx="65">
                  <c:v>1964</c:v>
                </c:pt>
                <c:pt idx="66">
                  <c:v>1965</c:v>
                </c:pt>
                <c:pt idx="67">
                  <c:v>1966</c:v>
                </c:pt>
                <c:pt idx="68">
                  <c:v>1967</c:v>
                </c:pt>
                <c:pt idx="69">
                  <c:v>1968</c:v>
                </c:pt>
                <c:pt idx="70">
                  <c:v>1969</c:v>
                </c:pt>
                <c:pt idx="71">
                  <c:v>1970</c:v>
                </c:pt>
                <c:pt idx="72">
                  <c:v>1971</c:v>
                </c:pt>
                <c:pt idx="73">
                  <c:v>1972</c:v>
                </c:pt>
                <c:pt idx="74">
                  <c:v>1973</c:v>
                </c:pt>
                <c:pt idx="75">
                  <c:v>1974</c:v>
                </c:pt>
                <c:pt idx="76">
                  <c:v>1975</c:v>
                </c:pt>
                <c:pt idx="77">
                  <c:v>1976</c:v>
                </c:pt>
                <c:pt idx="78">
                  <c:v>1977</c:v>
                </c:pt>
                <c:pt idx="79">
                  <c:v>1978</c:v>
                </c:pt>
                <c:pt idx="80">
                  <c:v>1979</c:v>
                </c:pt>
                <c:pt idx="81">
                  <c:v>1980</c:v>
                </c:pt>
                <c:pt idx="82">
                  <c:v>1981</c:v>
                </c:pt>
                <c:pt idx="83">
                  <c:v>1982</c:v>
                </c:pt>
                <c:pt idx="84">
                  <c:v>1983</c:v>
                </c:pt>
                <c:pt idx="85">
                  <c:v>1984</c:v>
                </c:pt>
                <c:pt idx="86">
                  <c:v>1985</c:v>
                </c:pt>
                <c:pt idx="87">
                  <c:v>1986</c:v>
                </c:pt>
                <c:pt idx="88">
                  <c:v>1987</c:v>
                </c:pt>
                <c:pt idx="89">
                  <c:v>1988</c:v>
                </c:pt>
                <c:pt idx="90">
                  <c:v>1989</c:v>
                </c:pt>
                <c:pt idx="91">
                  <c:v>1990</c:v>
                </c:pt>
                <c:pt idx="92">
                  <c:v>1991</c:v>
                </c:pt>
                <c:pt idx="93">
                  <c:v>1992</c:v>
                </c:pt>
                <c:pt idx="94">
                  <c:v>1993</c:v>
                </c:pt>
                <c:pt idx="95">
                  <c:v>1994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</c:numCache>
            </c:numRef>
          </c:cat>
          <c:val>
            <c:numRef>
              <c:f>'ahccd-annual(NewBrunswick)'!$K$1039:$K$1148</c:f>
              <c:numCache>
                <c:formatCode>General</c:formatCode>
                <c:ptCount val="110"/>
                <c:pt idx="0">
                  <c:v>3.7</c:v>
                </c:pt>
                <c:pt idx="1">
                  <c:v>4</c:v>
                </c:pt>
                <c:pt idx="2">
                  <c:v>4.7</c:v>
                </c:pt>
                <c:pt idx="3">
                  <c:v>4.5</c:v>
                </c:pt>
                <c:pt idx="4">
                  <c:v>3.8</c:v>
                </c:pt>
                <c:pt idx="6">
                  <c:v>2.7</c:v>
                </c:pt>
                <c:pt idx="7">
                  <c:v>3.9</c:v>
                </c:pt>
                <c:pt idx="8">
                  <c:v>2.4</c:v>
                </c:pt>
                <c:pt idx="9">
                  <c:v>3.4</c:v>
                </c:pt>
                <c:pt idx="10">
                  <c:v>3.8</c:v>
                </c:pt>
                <c:pt idx="11">
                  <c:v>4.7</c:v>
                </c:pt>
                <c:pt idx="12">
                  <c:v>4.5999999999999996</c:v>
                </c:pt>
                <c:pt idx="13">
                  <c:v>4.2</c:v>
                </c:pt>
                <c:pt idx="14">
                  <c:v>5</c:v>
                </c:pt>
                <c:pt idx="15">
                  <c:v>3.6</c:v>
                </c:pt>
                <c:pt idx="16">
                  <c:v>5.3</c:v>
                </c:pt>
                <c:pt idx="17">
                  <c:v>4.2</c:v>
                </c:pt>
                <c:pt idx="18">
                  <c:v>3.2</c:v>
                </c:pt>
                <c:pt idx="19">
                  <c:v>3.5</c:v>
                </c:pt>
                <c:pt idx="20">
                  <c:v>4.0999999999999996</c:v>
                </c:pt>
                <c:pt idx="21">
                  <c:v>3.6</c:v>
                </c:pt>
                <c:pt idx="22">
                  <c:v>4.5</c:v>
                </c:pt>
                <c:pt idx="23">
                  <c:v>3.7</c:v>
                </c:pt>
                <c:pt idx="24">
                  <c:v>2.8</c:v>
                </c:pt>
                <c:pt idx="25">
                  <c:v>3.2</c:v>
                </c:pt>
                <c:pt idx="26">
                  <c:v>3.3</c:v>
                </c:pt>
                <c:pt idx="27">
                  <c:v>3</c:v>
                </c:pt>
                <c:pt idx="28">
                  <c:v>4.5</c:v>
                </c:pt>
                <c:pt idx="29">
                  <c:v>4.2</c:v>
                </c:pt>
                <c:pt idx="30">
                  <c:v>3.8</c:v>
                </c:pt>
                <c:pt idx="31">
                  <c:v>5.2</c:v>
                </c:pt>
                <c:pt idx="32">
                  <c:v>5.8</c:v>
                </c:pt>
                <c:pt idx="33">
                  <c:v>5.6</c:v>
                </c:pt>
                <c:pt idx="34">
                  <c:v>4.7</c:v>
                </c:pt>
                <c:pt idx="35">
                  <c:v>4</c:v>
                </c:pt>
                <c:pt idx="36">
                  <c:v>4.4000000000000004</c:v>
                </c:pt>
                <c:pt idx="37">
                  <c:v>4.9000000000000004</c:v>
                </c:pt>
                <c:pt idx="38">
                  <c:v>6.1</c:v>
                </c:pt>
                <c:pt idx="39">
                  <c:v>5.4</c:v>
                </c:pt>
                <c:pt idx="40">
                  <c:v>4.8</c:v>
                </c:pt>
                <c:pt idx="41">
                  <c:v>4.5</c:v>
                </c:pt>
                <c:pt idx="42">
                  <c:v>4.8</c:v>
                </c:pt>
                <c:pt idx="43">
                  <c:v>5.5</c:v>
                </c:pt>
                <c:pt idx="44">
                  <c:v>4.4000000000000004</c:v>
                </c:pt>
                <c:pt idx="45">
                  <c:v>5.7</c:v>
                </c:pt>
                <c:pt idx="46">
                  <c:v>5.6</c:v>
                </c:pt>
                <c:pt idx="47">
                  <c:v>5.5</c:v>
                </c:pt>
                <c:pt idx="48">
                  <c:v>6.1</c:v>
                </c:pt>
                <c:pt idx="49">
                  <c:v>4.9000000000000004</c:v>
                </c:pt>
                <c:pt idx="50">
                  <c:v>6.3</c:v>
                </c:pt>
                <c:pt idx="51">
                  <c:v>5.7</c:v>
                </c:pt>
                <c:pt idx="52">
                  <c:v>6.2</c:v>
                </c:pt>
                <c:pt idx="53">
                  <c:v>5.9</c:v>
                </c:pt>
                <c:pt idx="54">
                  <c:v>6.6</c:v>
                </c:pt>
                <c:pt idx="55">
                  <c:v>5.8</c:v>
                </c:pt>
                <c:pt idx="56">
                  <c:v>5.2</c:v>
                </c:pt>
                <c:pt idx="57">
                  <c:v>4.5999999999999996</c:v>
                </c:pt>
                <c:pt idx="58">
                  <c:v>5.7</c:v>
                </c:pt>
                <c:pt idx="59">
                  <c:v>5.2</c:v>
                </c:pt>
                <c:pt idx="60">
                  <c:v>5.7</c:v>
                </c:pt>
                <c:pt idx="61">
                  <c:v>6.3</c:v>
                </c:pt>
                <c:pt idx="62">
                  <c:v>5.5</c:v>
                </c:pt>
                <c:pt idx="63">
                  <c:v>5</c:v>
                </c:pt>
                <c:pt idx="64">
                  <c:v>4.7</c:v>
                </c:pt>
                <c:pt idx="65">
                  <c:v>5</c:v>
                </c:pt>
                <c:pt idx="66">
                  <c:v>4.5999999999999996</c:v>
                </c:pt>
                <c:pt idx="67">
                  <c:v>6.2</c:v>
                </c:pt>
                <c:pt idx="68">
                  <c:v>4.7</c:v>
                </c:pt>
                <c:pt idx="69">
                  <c:v>4.9000000000000004</c:v>
                </c:pt>
                <c:pt idx="70">
                  <c:v>6</c:v>
                </c:pt>
                <c:pt idx="71">
                  <c:v>4.9000000000000004</c:v>
                </c:pt>
                <c:pt idx="72">
                  <c:v>5.0999999999999996</c:v>
                </c:pt>
                <c:pt idx="73">
                  <c:v>4.4000000000000004</c:v>
                </c:pt>
                <c:pt idx="74">
                  <c:v>6.3</c:v>
                </c:pt>
                <c:pt idx="75">
                  <c:v>4.9000000000000004</c:v>
                </c:pt>
                <c:pt idx="77">
                  <c:v>5.4</c:v>
                </c:pt>
                <c:pt idx="78">
                  <c:v>5.8</c:v>
                </c:pt>
                <c:pt idx="79">
                  <c:v>4.9000000000000004</c:v>
                </c:pt>
                <c:pt idx="80">
                  <c:v>6.6</c:v>
                </c:pt>
                <c:pt idx="81">
                  <c:v>5.0999999999999996</c:v>
                </c:pt>
                <c:pt idx="82">
                  <c:v>6.2</c:v>
                </c:pt>
                <c:pt idx="83">
                  <c:v>5.2</c:v>
                </c:pt>
                <c:pt idx="84">
                  <c:v>6.6</c:v>
                </c:pt>
                <c:pt idx="85">
                  <c:v>6.1</c:v>
                </c:pt>
                <c:pt idx="86">
                  <c:v>4.8</c:v>
                </c:pt>
                <c:pt idx="87">
                  <c:v>4.7</c:v>
                </c:pt>
                <c:pt idx="88">
                  <c:v>5.4</c:v>
                </c:pt>
                <c:pt idx="89">
                  <c:v>5.7</c:v>
                </c:pt>
                <c:pt idx="90">
                  <c:v>4.8</c:v>
                </c:pt>
                <c:pt idx="91">
                  <c:v>6.8</c:v>
                </c:pt>
                <c:pt idx="92">
                  <c:v>6.1</c:v>
                </c:pt>
                <c:pt idx="93">
                  <c:v>5.3</c:v>
                </c:pt>
                <c:pt idx="94">
                  <c:v>5.5</c:v>
                </c:pt>
                <c:pt idx="95">
                  <c:v>6.1</c:v>
                </c:pt>
                <c:pt idx="96">
                  <c:v>6.2</c:v>
                </c:pt>
                <c:pt idx="97">
                  <c:v>6.3</c:v>
                </c:pt>
                <c:pt idx="98">
                  <c:v>5.4</c:v>
                </c:pt>
                <c:pt idx="99">
                  <c:v>7.4</c:v>
                </c:pt>
                <c:pt idx="100">
                  <c:v>8</c:v>
                </c:pt>
                <c:pt idx="101">
                  <c:v>6.6</c:v>
                </c:pt>
                <c:pt idx="102">
                  <c:v>7</c:v>
                </c:pt>
                <c:pt idx="103">
                  <c:v>6.4</c:v>
                </c:pt>
                <c:pt idx="104">
                  <c:v>6.2</c:v>
                </c:pt>
                <c:pt idx="105">
                  <c:v>5.8</c:v>
                </c:pt>
                <c:pt idx="106">
                  <c:v>6.8</c:v>
                </c:pt>
                <c:pt idx="107">
                  <c:v>8</c:v>
                </c:pt>
                <c:pt idx="108">
                  <c:v>6.2</c:v>
                </c:pt>
                <c:pt idx="10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10-4109-ABFD-FDD4F039E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0990928"/>
        <c:axId val="640997488"/>
      </c:lineChart>
      <c:catAx>
        <c:axId val="640990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997488"/>
        <c:crosses val="autoZero"/>
        <c:auto val="1"/>
        <c:lblAlgn val="ctr"/>
        <c:lblOffset val="100"/>
        <c:tickLblSkip val="5"/>
        <c:noMultiLvlLbl val="0"/>
      </c:catAx>
      <c:valAx>
        <c:axId val="64099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000" b="0" i="0" baseline="0">
                    <a:effectLst/>
                  </a:rPr>
                  <a:t>Mean Temperature (°C)</a:t>
                </a:r>
                <a:endParaRPr lang="en-CA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99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48ED31-A3C4-41C0-8208-725167B34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9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67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67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 eaLnBrk="1" hangingPunct="1">
              <a:defRPr sz="1200"/>
            </a:lvl1pPr>
          </a:lstStyle>
          <a:p>
            <a:pPr>
              <a:defRPr/>
            </a:pPr>
            <a:fld id="{35107624-436A-4C02-8AC7-8A6CD5681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0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A4C45-150C-48D0-A57E-09BD1A9E1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295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A4C45-150C-48D0-A57E-09BD1A9E1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882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775 Forest fires near Moscow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Australia  January 2020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07624-436A-4C02-8AC7-8A6CD56818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6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0" dirty="0">
                <a:solidFill>
                  <a:schemeClr val="bg1"/>
                </a:solidFill>
              </a:rPr>
              <a:t>Feuillet d’information pour les bénévoles et les travailleurs communautaires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07624-436A-4C02-8AC7-8A6CD568180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4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15AC0048-A189-44CF-9732-A066ECBCEB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E0820944-171F-434C-8EA7-BCFA136780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5AF3A662-8044-4602-881F-643F14779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25475" indent="-239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963613" indent="-190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349375" indent="-190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735138" indent="-190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192338" indent="-1905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49538" indent="-1905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6738" indent="-1905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63938" indent="-1905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48CEF0-4C34-444E-B249-2A8B9B388CE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C0FF2627-1ACC-4E4B-BFA2-45791A1393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1BE34CA2-06BA-4319-B222-F2C4F0274A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AC802A65-5D83-4473-8196-C1D03B21A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25475" indent="-239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963613" indent="-190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349375" indent="-190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735138" indent="-190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192338" indent="-1905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49538" indent="-1905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6738" indent="-1905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63938" indent="-1905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DFC0A-C4B5-460F-AC6D-37F6C4147E85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1.2</a:t>
            </a:r>
            <a:r>
              <a:rPr lang="en-CA" baseline="30000" dirty="0"/>
              <a:t>o</a:t>
            </a:r>
            <a:r>
              <a:rPr lang="en-CA" dirty="0"/>
              <a:t> C   since 1780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If goes unchecked,  5 degrees Celsius by 2100  ----- parts will be unliveable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A4C45-150C-48D0-A57E-09BD1A9E1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7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Canada:   1.8</a:t>
            </a:r>
            <a:r>
              <a:rPr lang="en-CA" baseline="30000" dirty="0"/>
              <a:t>o</a:t>
            </a:r>
            <a:r>
              <a:rPr lang="en-CA" dirty="0"/>
              <a:t> C   since 1780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Worldwide:  about 1</a:t>
            </a:r>
            <a:r>
              <a:rPr lang="en-CA" baseline="30000" dirty="0"/>
              <a:t>o </a:t>
            </a:r>
            <a:r>
              <a:rPr lang="en-CA" dirty="0"/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Canada is warming at a faster rate because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 have a larger land mass and a larger cryosphere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(parts of the earth where water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frozen) in comparison to other countries.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approximately two-thirds of that rise occurring since the mid-1950s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07624-436A-4C02-8AC7-8A6CD56818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2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CA" dirty="0"/>
              <a:t>Canada:   1.8</a:t>
            </a:r>
            <a:r>
              <a:rPr lang="en-CA" baseline="30000" dirty="0"/>
              <a:t>o</a:t>
            </a:r>
            <a:r>
              <a:rPr lang="en-CA" dirty="0"/>
              <a:t> C   since 1780</a:t>
            </a:r>
          </a:p>
          <a:p>
            <a:pPr lvl="0">
              <a:defRPr/>
            </a:pPr>
            <a:r>
              <a:rPr lang="en-CA" dirty="0"/>
              <a:t>Worldwide:  about 1</a:t>
            </a:r>
            <a:r>
              <a:rPr lang="en-CA" baseline="30000" dirty="0"/>
              <a:t>o </a:t>
            </a:r>
            <a:r>
              <a:rPr lang="en-CA" dirty="0"/>
              <a:t>C</a:t>
            </a:r>
          </a:p>
          <a:p>
            <a:pPr lvl="0"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A4C45-150C-48D0-A57E-09BD1A9E1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9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Bathurst  1.4</a:t>
            </a:r>
          </a:p>
          <a:p>
            <a:r>
              <a:rPr lang="en-CA" dirty="0"/>
              <a:t>Moncton 1.4</a:t>
            </a:r>
          </a:p>
          <a:p>
            <a:r>
              <a:rPr lang="en-CA" dirty="0"/>
              <a:t>Saint john 1.5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A4C45-150C-48D0-A57E-09BD1A9E1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98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Bathurst  1.4</a:t>
            </a:r>
          </a:p>
          <a:p>
            <a:r>
              <a:rPr lang="en-CA" dirty="0"/>
              <a:t>Moncton 1.4</a:t>
            </a:r>
          </a:p>
          <a:p>
            <a:r>
              <a:rPr lang="en-CA" dirty="0"/>
              <a:t>Saint john 1.5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A4C45-150C-48D0-A57E-09BD1A9E1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457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A4C45-150C-48D0-A57E-09BD1A9E1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2015 Pakistan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r>
              <a:rPr lang="en-CA" dirty="0"/>
              <a:t>1995 Chicago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A4C45-150C-48D0-A57E-09BD1A9E1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615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Mass burial</a:t>
            </a:r>
          </a:p>
          <a:p>
            <a:endParaRPr lang="en-CA" dirty="0"/>
          </a:p>
          <a:p>
            <a:r>
              <a:rPr lang="en-CA" dirty="0"/>
              <a:t>2015 Pakistan</a:t>
            </a:r>
          </a:p>
          <a:p>
            <a:r>
              <a:rPr lang="en-CA" dirty="0"/>
              <a:t>2003  Paris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A4C45-150C-48D0-A57E-09BD1A9E1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64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CE80-A66B-445C-BBA4-B560E7D1C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8045-DF7F-42CD-87E1-632522AE5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28613"/>
            <a:ext cx="2028825" cy="5767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28613"/>
            <a:ext cx="5935662" cy="5767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F1AB-01A1-460F-8CA8-8E0CECDF4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328613"/>
            <a:ext cx="8116887" cy="814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1EC9-D671-43B0-8856-4222499CE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328613"/>
            <a:ext cx="8116887" cy="814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1381-6413-42AF-AAEC-DAB0000AA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17513" y="328613"/>
            <a:ext cx="8116887" cy="576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41E00-A664-4DDC-9E5B-8F89EAE38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BB8D-9DAF-4A44-A14E-62F139CD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6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BC2E-8DFB-4942-8370-D2A459C30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3CC7-7850-4ED2-9515-684362B2D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96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3012-0741-410F-8DDF-1DA67C0DA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28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9C94-C98D-42CA-8D57-2C5BAA21B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723D2-B637-480F-91EA-C43D2EDFF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E34F-E6DD-437D-8AE1-CBE62ED89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44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5A60-4FBB-498D-9EAA-09A4D78DE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60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094E-F2E2-4A8B-A634-D51064914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0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8E0B-E1CC-48F8-BC43-A5A30D692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93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4B43-8D5E-4FE6-963F-C3CF27E0D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1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28613"/>
            <a:ext cx="2028825" cy="5767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28613"/>
            <a:ext cx="5935662" cy="5767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3D64-02E2-4CA2-81C0-8BB44F75C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7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328613"/>
            <a:ext cx="8116887" cy="814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AB94-C595-4EB2-88DD-E2E4581F4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50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328613"/>
            <a:ext cx="8116887" cy="814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211C-5FC0-4AE9-A9AC-3F393BB01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44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17513" y="328613"/>
            <a:ext cx="8116887" cy="576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2DF9-A472-4AB8-931C-63BFDC209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6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5A6E-A675-4C04-B13C-D86EFF3D8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6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1034-7107-4D35-9D5D-FC5194C28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BB53-CE18-46A0-8979-0A3031454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2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1FA96-D4E0-469B-A7B3-8D188D666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49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67E4-289B-46DB-89AB-5C85BECDD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0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D3E3-FA92-4E51-9DEE-9CC0FFE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31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3B5F-E701-4538-A2BA-969062890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45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E3E1-0776-4F68-9A06-DCBF05945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9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0395-F2E6-43ED-9CF8-C315EEB1D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89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F5C12-943E-47B6-B2A1-3B9D0C92F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90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D737D-900E-4812-9EE7-6D800E427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59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328613"/>
            <a:ext cx="2028825" cy="5767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28613"/>
            <a:ext cx="5935662" cy="5767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00577-7A9B-4013-9A56-818E4B8BF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0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7986-5F7D-4854-A24F-BD15CED7D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328613"/>
            <a:ext cx="8116887" cy="814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54CF-73AD-417A-A2F0-9F23401C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28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328613"/>
            <a:ext cx="8116887" cy="814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580B-37E0-464C-BFF4-44240F0E8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08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17513" y="328613"/>
            <a:ext cx="8116887" cy="576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77DF-5007-450B-8034-8E699EE30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9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47932E1-07E6-413F-BDB9-2F0596381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44" y="1054085"/>
            <a:ext cx="6475396" cy="8324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44" y="1996038"/>
            <a:ext cx="6475396" cy="126692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533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349296-7F95-40B8-A4E7-CB0E0ED5FE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rgbClr val="990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6435" eaLnBrk="1" hangingPunct="1"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71" y="914401"/>
            <a:ext cx="8407802" cy="4791401"/>
          </a:xfrm>
        </p:spPr>
        <p:txBody>
          <a:bodyPr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0172" y="493201"/>
            <a:ext cx="8407800" cy="4211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812" y="26460"/>
            <a:ext cx="8856000" cy="343428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556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72" y="4406902"/>
            <a:ext cx="8407800" cy="12988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172" y="493201"/>
            <a:ext cx="8407800" cy="39137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455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71" y="493201"/>
            <a:ext cx="8407802" cy="5450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172" y="1227552"/>
            <a:ext cx="4115630" cy="447824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27552"/>
            <a:ext cx="4139772" cy="447824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231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71" y="493201"/>
            <a:ext cx="8407802" cy="56433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173" y="129632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173" y="1936087"/>
            <a:ext cx="4040188" cy="376971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6323"/>
            <a:ext cx="414294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36087"/>
            <a:ext cx="4142947" cy="376971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85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71" y="493201"/>
            <a:ext cx="8407802" cy="5643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338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84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84AD-E856-4E50-A2C7-7D0F7B1E2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72" y="493200"/>
            <a:ext cx="3085341" cy="102174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493200"/>
            <a:ext cx="5212923" cy="521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172" y="1538168"/>
            <a:ext cx="3085341" cy="41676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374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72" y="4197040"/>
            <a:ext cx="8408504" cy="62341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172" y="493200"/>
            <a:ext cx="8407800" cy="3621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172" y="4820452"/>
            <a:ext cx="8408504" cy="8853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289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6A013-406E-4CF7-82AB-FB347AB6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65494-5560-496C-B51C-B430A2B3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68726-54AE-4A45-A0DC-8005B1FC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4863" y="6437313"/>
            <a:ext cx="568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5737A7-95AC-426E-AD3E-6721AD900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93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2238-D6BF-4149-AF3B-24FD369C1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C6B5-F3DE-4026-B3D4-FED920B12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5DD4-BB1C-4385-AD85-0DD81C5DF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0A07-206B-4866-9083-B347C9916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328613"/>
            <a:ext cx="81168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810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4EBA60E8-538A-4EEC-90FF-BFDBAE5E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9" descr="Branded-Footer-Design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019675"/>
            <a:ext cx="9144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328613"/>
            <a:ext cx="81168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810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A8F23EF8-BC88-474B-B050-CA3FF387C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9" descr="Branded-Footer-Design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019675"/>
            <a:ext cx="9144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55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328613"/>
            <a:ext cx="81168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810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E6AA5B9D-6B89-4179-8496-19F331E87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7" name="Picture 9" descr="Branded-Footer-Design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019675"/>
            <a:ext cx="9144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84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49F"/>
          </a:solidFill>
          <a:latin typeface="Arial" charset="0"/>
          <a:ea typeface="ヒラギノ角ゴ Pro W3" pitchFamily="48" charset="-128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245C8568-550C-4004-9BB4-2226BB716A5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BA990B4-B5E5-4633-8464-C4D5A04927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9413" y="493713"/>
            <a:ext cx="840898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C136805-5AAF-4C8A-AB28-C8BC00440F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79413" y="1146175"/>
            <a:ext cx="8408987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Slide Number Placeholder 3">
            <a:extLst>
              <a:ext uri="{FF2B5EF4-FFF2-40B4-BE49-F238E27FC236}">
                <a16:creationId xmlns:a16="http://schemas.microsoft.com/office/drawing/2014/main" id="{C069A5A2-E478-4A15-B4E2-39081CCDFD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40588" y="6275388"/>
            <a:ext cx="1822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en-CA" altLang="en-US" sz="1400" b="1">
              <a:solidFill>
                <a:srgbClr val="0D0D0D"/>
              </a:solidFill>
            </a:endParaRPr>
          </a:p>
          <a:p>
            <a:pPr algn="r" eaLnBrk="1" hangingPunct="1"/>
            <a:fld id="{A35F0F80-6336-46D3-A75B-0A4E2C264156}" type="slidenum">
              <a:rPr lang="en-CA" altLang="en-US" sz="1600" b="1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CA" alt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4F0D1E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F0D1E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F0D1E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F0D1E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F0D1E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0D1E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8.jpeg"/><Relationship Id="rId4" Type="http://schemas.openxmlformats.org/officeDocument/2006/relationships/tags" Target="../tags/tag28.xml"/><Relationship Id="rId9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10.jpeg"/><Relationship Id="rId4" Type="http://schemas.openxmlformats.org/officeDocument/2006/relationships/tags" Target="../tags/tag34.xml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8116888" cy="2338388"/>
          </a:xfrm>
        </p:spPr>
        <p:txBody>
          <a:bodyPr/>
          <a:lstStyle/>
          <a:p>
            <a:pPr algn="ctr"/>
            <a:r>
              <a:rPr lang="en-US" altLang="en-US" sz="4000" b="0" u="sng" dirty="0"/>
              <a:t>Syst</a:t>
            </a:r>
            <a:r>
              <a:rPr lang="fr-CA" altLang="en-US" sz="4000" b="0" u="sng" dirty="0" err="1"/>
              <a:t>ème</a:t>
            </a:r>
            <a:r>
              <a:rPr lang="fr-CA" altLang="en-US" sz="4000" b="0" u="sng" dirty="0"/>
              <a:t> d’alerte et d’intervention à la chaleur</a:t>
            </a:r>
            <a:br>
              <a:rPr lang="en-US" altLang="en-US" sz="4000" b="0" dirty="0"/>
            </a:br>
            <a:br>
              <a:rPr lang="en-US" altLang="en-US" sz="4000" b="0" dirty="0"/>
            </a:br>
            <a:r>
              <a:rPr lang="en-US" altLang="en-US" sz="4000" b="0" dirty="0"/>
              <a:t>SAIC </a:t>
            </a:r>
            <a:br>
              <a:rPr lang="en-US" altLang="en-US" sz="3200" b="0" dirty="0"/>
            </a:br>
            <a:br>
              <a:rPr lang="en-US" altLang="en-US" sz="3200" b="0" dirty="0"/>
            </a:br>
            <a:br>
              <a:rPr lang="en-US" altLang="en-US" sz="3200" b="0" dirty="0"/>
            </a:br>
            <a:br>
              <a:rPr lang="en-US" altLang="en-US" sz="2400" b="0" dirty="0">
                <a:solidFill>
                  <a:schemeClr val="tx1"/>
                </a:solidFill>
              </a:rPr>
            </a:br>
            <a:r>
              <a:rPr lang="en-CA" sz="2400" b="0" dirty="0">
                <a:solidFill>
                  <a:schemeClr val="tx1"/>
                </a:solidFill>
              </a:rPr>
              <a:t>Janvier 2020</a:t>
            </a:r>
            <a:br>
              <a:rPr lang="en-CA" sz="3200" dirty="0"/>
            </a:br>
            <a:br>
              <a:rPr lang="en-US" altLang="en-US" sz="3200" b="0" dirty="0"/>
            </a:br>
            <a:br>
              <a:rPr lang="en-US" altLang="en-US" sz="3200" b="0" dirty="0"/>
            </a:br>
            <a:endParaRPr lang="en-US" altLang="en-US" sz="32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51926" y="1270129"/>
          <a:ext cx="8642479" cy="432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6488" y="5650852"/>
            <a:ext cx="578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Mean temperature in Sussex has increased by 2.9 °C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E7561-DF40-4E50-8DE2-50FD34B33C2A}"/>
              </a:ext>
            </a:extLst>
          </p:cNvPr>
          <p:cNvSpPr txBox="1"/>
          <p:nvPr/>
        </p:nvSpPr>
        <p:spPr>
          <a:xfrm>
            <a:off x="7112330" y="6504801"/>
            <a:ext cx="15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Source: ECCC 2019</a:t>
            </a:r>
          </a:p>
        </p:txBody>
      </p:sp>
    </p:spTree>
    <p:extLst>
      <p:ext uri="{BB962C8B-B14F-4D97-AF65-F5344CB8AC3E}">
        <p14:creationId xmlns:p14="http://schemas.microsoft.com/office/powerpoint/2010/main" val="311486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3556" y="2614612"/>
            <a:ext cx="8116888" cy="814388"/>
          </a:xfrm>
        </p:spPr>
        <p:txBody>
          <a:bodyPr/>
          <a:lstStyle/>
          <a:p>
            <a:pPr algn="ctr"/>
            <a:r>
              <a:rPr lang="en-US" altLang="en-US" sz="4000" dirty="0" err="1"/>
              <a:t>Vagues</a:t>
            </a:r>
            <a:r>
              <a:rPr lang="en-US" altLang="en-US" sz="4000" dirty="0"/>
              <a:t> de </a:t>
            </a:r>
            <a:r>
              <a:rPr lang="en-US" altLang="en-US" sz="4000" dirty="0" err="1"/>
              <a:t>chaleur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meutrières</a:t>
            </a:r>
            <a:r>
              <a:rPr lang="en-US" altLang="en-US" sz="4000" dirty="0"/>
              <a:t> </a:t>
            </a:r>
            <a:r>
              <a:rPr lang="en-US" altLang="en-US" sz="4000" dirty="0" err="1"/>
              <a:t>récentes</a:t>
            </a:r>
            <a:r>
              <a:rPr lang="en-US" altLang="en-US" sz="4000" dirty="0"/>
              <a:t> </a:t>
            </a:r>
            <a:br>
              <a:rPr lang="en-US" altLang="en-US" sz="4000" dirty="0"/>
            </a:br>
            <a:endParaRPr lang="en-US" alt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81000" y="457200"/>
            <a:ext cx="81168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Chaleur extrême</a:t>
            </a: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762000" y="1676400"/>
            <a:ext cx="65261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740 personnes à Chicago              	1995</a:t>
            </a:r>
            <a:br>
              <a:rPr kumimoji="0" lang="fr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</a:b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70  000    en Europe                    	2003</a:t>
            </a:r>
            <a:b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</a:b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15 000   en France                   	2003</a:t>
            </a:r>
            <a:b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</a:b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160   en Colombie-Britannique	2009</a:t>
            </a:r>
            <a:b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</a:b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55 000    en Russie			2010</a:t>
            </a:r>
            <a:b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</a:b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106   à Montréal	  			2010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1 100  en Inde				2015</a:t>
            </a:r>
            <a:b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</a:b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2 000 au Pakistan			2015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90 au Québec				2018</a:t>
            </a: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E56CF-08B1-4D64-A72E-DAEA9069099E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2BC2E-8DFB-4942-8370-D2A459C303D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92EEB9-77E3-4B2F-ACB8-36883A133A1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6200" y="2286000"/>
            <a:ext cx="533400" cy="1489859"/>
            <a:chOff x="76200" y="2286000"/>
            <a:chExt cx="533400" cy="1489859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C3289BF-D9E1-4677-9099-61329BD664F2}"/>
                </a:ext>
              </a:extLst>
            </p:cNvPr>
            <p:cNvSpPr/>
            <p:nvPr/>
          </p:nvSpPr>
          <p:spPr bwMode="auto">
            <a:xfrm>
              <a:off x="76200" y="2286000"/>
              <a:ext cx="533400" cy="22860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endParaRP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FB070FAB-7BE3-4750-ACBD-905C6CFF7251}"/>
                </a:ext>
              </a:extLst>
            </p:cNvPr>
            <p:cNvSpPr/>
            <p:nvPr/>
          </p:nvSpPr>
          <p:spPr bwMode="auto">
            <a:xfrm>
              <a:off x="76200" y="3547259"/>
              <a:ext cx="533400" cy="22860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B89FFE-B107-4200-A965-D8EC34DACC3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90600" y="1138535"/>
            <a:ext cx="6403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Mortalité                                                 Année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4E96F95-6134-4187-BEB2-C50544F3ABC7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6200" y="2667000"/>
            <a:ext cx="533400" cy="22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205A269-60D4-43EF-8BFE-8B6854772F1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6200" y="4783529"/>
            <a:ext cx="533400" cy="2286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7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3581400"/>
            <a:ext cx="4495800" cy="2932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7513" y="481013"/>
            <a:ext cx="8116887" cy="814387"/>
          </a:xfrm>
        </p:spPr>
        <p:txBody>
          <a:bodyPr/>
          <a:lstStyle/>
          <a:p>
            <a:r>
              <a:rPr lang="fr-CA" sz="2800" noProof="0" dirty="0">
                <a:solidFill>
                  <a:srgbClr val="FF0000"/>
                </a:solidFill>
              </a:rPr>
              <a:t>Chaleur extrême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A7924C-9AFE-41F3-931A-88058027B0A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2BC2E-8DFB-4942-8370-D2A459C303D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9995119-6CDB-4792-B479-DC674F7304ED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1371600"/>
            <a:ext cx="4000500" cy="2667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80797-832A-4A52-A5BA-669FCD7190A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0921" y="4267200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Pakistan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C19AA-19C7-40B6-9530-95B43B60992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599529" y="3090446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Chicago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7513" y="457200"/>
            <a:ext cx="8116887" cy="814387"/>
          </a:xfrm>
        </p:spPr>
        <p:txBody>
          <a:bodyPr/>
          <a:lstStyle/>
          <a:p>
            <a:r>
              <a:rPr lang="fr-CA" sz="2800" noProof="0" dirty="0">
                <a:solidFill>
                  <a:srgbClr val="FF0000"/>
                </a:solidFill>
              </a:rPr>
              <a:t>Chaleur extrême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A7924C-9AFE-41F3-931A-88058027B0A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2BC2E-8DFB-4942-8370-D2A459C303D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346CB-927A-441F-9003-8877FD59C3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97" y="1831258"/>
            <a:ext cx="2877982" cy="3274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1B6B4-3C49-42F0-9A64-E4E39AAAF5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250" y="1981200"/>
            <a:ext cx="4781550" cy="3162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AFD2D4-9BDB-4211-8475-B83D556F465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66800" y="5178623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Pakistan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9D09A-4858-454B-ABA4-8D2BE64DE68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25141" y="515004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Paris, France</a:t>
            </a:r>
          </a:p>
        </p:txBody>
      </p:sp>
    </p:spTree>
    <p:extLst>
      <p:ext uri="{BB962C8B-B14F-4D97-AF65-F5344CB8AC3E}">
        <p14:creationId xmlns:p14="http://schemas.microsoft.com/office/powerpoint/2010/main" val="95438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E56CF-08B1-4D64-A72E-DAEA9069099E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2BC2E-8DFB-4942-8370-D2A459C303D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0031B-F8DA-4E00-9E77-E881B08DC2F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133600"/>
            <a:ext cx="7282043" cy="32432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DE2F8A-93C8-4980-B689-07424062FE1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7513" y="457200"/>
            <a:ext cx="8116887" cy="814387"/>
          </a:xfrm>
        </p:spPr>
        <p:txBody>
          <a:bodyPr/>
          <a:lstStyle/>
          <a:p>
            <a:r>
              <a:rPr lang="fr-CA" sz="2800" noProof="0" dirty="0">
                <a:solidFill>
                  <a:srgbClr val="FF0000"/>
                </a:solidFill>
              </a:rPr>
              <a:t>Chaleur extrême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FB6E4-164F-411E-810C-04ADF4A322E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43200" y="5943600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Santé 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A304D-8F8E-4148-9620-54D10DD576A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66800" y="3571875"/>
            <a:ext cx="1488976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1961–1990 | observation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2021–2040 |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 Light" panose="020B0400000000000000" pitchFamily="34" charset="-128"/>
              <a:ea typeface="Yu Gothic UI Light" panose="020B0400000000000000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2041–2060 | SRES A1B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2081–2100 |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4D4A6-1D90-4EE7-8F27-76BA9319DD2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16200000">
            <a:off x="6781732" y="3678287"/>
            <a:ext cx="221833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Nombre de jours au-dessus de 30 </a:t>
            </a:r>
            <a:r>
              <a:rPr kumimoji="0" lang="fr-CA" sz="1000" b="1" i="1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o</a:t>
            </a:r>
            <a:r>
              <a:rPr kumimoji="0" lang="fr-CA" sz="1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C</a:t>
            </a:r>
            <a:endParaRPr kumimoji="0" lang="fr-CA" sz="1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31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cow forest fires aout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err="1">
                <a:solidFill>
                  <a:schemeClr val="bg1"/>
                </a:solidFill>
              </a:rPr>
              <a:t>Moscou</a:t>
            </a:r>
            <a:r>
              <a:rPr lang="en-CA" sz="3600" dirty="0">
                <a:solidFill>
                  <a:schemeClr val="bg1"/>
                </a:solidFill>
              </a:rPr>
              <a:t> 2010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Russia_169277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09" y="3429000"/>
            <a:ext cx="438053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russia_fires_red_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639" y="3429000"/>
            <a:ext cx="4572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Smog_Moscow_August_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7301" y="382587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CFB3-03CF-41AA-9FFD-A6D44B4C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 Australie </a:t>
            </a:r>
            <a:r>
              <a:rPr lang="fr-CA" sz="2800" dirty="0">
                <a:solidFill>
                  <a:schemeClr val="bg1">
                    <a:lumMod val="95000"/>
                  </a:schemeClr>
                </a:solidFill>
              </a:rPr>
              <a:t>Janvier 2020</a:t>
            </a:r>
            <a:endParaRPr lang="en-CA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949CB2-9989-40F7-9832-3FB9A8846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0" y="1371600"/>
            <a:ext cx="7226100" cy="4724400"/>
          </a:xfrm>
        </p:spPr>
      </p:pic>
    </p:spTree>
    <p:extLst>
      <p:ext uri="{BB962C8B-B14F-4D97-AF65-F5344CB8AC3E}">
        <p14:creationId xmlns:p14="http://schemas.microsoft.com/office/powerpoint/2010/main" val="287076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CFB3-03CF-41AA-9FFD-A6D44B4C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>
                <a:solidFill>
                  <a:schemeClr val="bg1">
                    <a:lumMod val="95000"/>
                  </a:schemeClr>
                </a:solidFill>
              </a:rPr>
              <a:t>Sydney </a:t>
            </a:r>
            <a:r>
              <a:rPr lang="fr-CA" sz="2800">
                <a:solidFill>
                  <a:schemeClr val="bg1">
                    <a:lumMod val="95000"/>
                  </a:schemeClr>
                </a:solidFill>
              </a:rPr>
              <a:t>Janvier </a:t>
            </a:r>
            <a:r>
              <a:rPr lang="fr-CA" sz="2800" dirty="0">
                <a:solidFill>
                  <a:schemeClr val="bg1">
                    <a:lumMod val="95000"/>
                  </a:schemeClr>
                </a:solidFill>
              </a:rPr>
              <a:t>2020</a:t>
            </a:r>
            <a:endParaRPr lang="en-CA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5D29C1-7105-42F2-8D34-7A8F91A46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7136"/>
            <a:ext cx="8077200" cy="4533328"/>
          </a:xfrm>
        </p:spPr>
      </p:pic>
    </p:spTree>
    <p:extLst>
      <p:ext uri="{BB962C8B-B14F-4D97-AF65-F5344CB8AC3E}">
        <p14:creationId xmlns:p14="http://schemas.microsoft.com/office/powerpoint/2010/main" val="96800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Aper</a:t>
            </a:r>
            <a:r>
              <a:rPr lang="fr-CA" altLang="en-US" dirty="0" err="1"/>
              <a:t>çu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4724400"/>
          </a:xfrm>
        </p:spPr>
        <p:txBody>
          <a:bodyPr/>
          <a:lstStyle/>
          <a:p>
            <a:r>
              <a:rPr lang="en-US" altLang="en-US" sz="2400" dirty="0" err="1"/>
              <a:t>Contexte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historique</a:t>
            </a:r>
            <a:endParaRPr lang="en-US" altLang="en-US" sz="2400" dirty="0"/>
          </a:p>
          <a:p>
            <a:r>
              <a:rPr lang="en-US" altLang="en-US" sz="2400" dirty="0" err="1"/>
              <a:t>Tendance</a:t>
            </a:r>
            <a:r>
              <a:rPr lang="en-US" altLang="en-US" sz="2400" dirty="0"/>
              <a:t> avec la </a:t>
            </a:r>
            <a:r>
              <a:rPr lang="en-US" altLang="en-US" sz="2400" dirty="0" err="1"/>
              <a:t>température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mondiale</a:t>
            </a:r>
            <a:endParaRPr lang="en-US" altLang="en-US" sz="1200" dirty="0"/>
          </a:p>
          <a:p>
            <a:r>
              <a:rPr lang="en-US" altLang="en-US" sz="2400" dirty="0" err="1"/>
              <a:t>Chaleurs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extrèmes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historiques</a:t>
            </a:r>
            <a:endParaRPr lang="en-US" altLang="en-US" sz="2400" dirty="0"/>
          </a:p>
          <a:p>
            <a:r>
              <a:rPr lang="en-US" altLang="en-US" sz="2400" dirty="0" err="1"/>
              <a:t>Qu’est-ce</a:t>
            </a:r>
            <a:r>
              <a:rPr lang="en-US" altLang="en-US" sz="2400" dirty="0"/>
              <a:t> que la SAIC?</a:t>
            </a:r>
          </a:p>
          <a:p>
            <a:r>
              <a:rPr lang="en-US" altLang="en-US" sz="2400" dirty="0"/>
              <a:t>Matériel </a:t>
            </a:r>
            <a:r>
              <a:rPr lang="en-US" altLang="en-US" sz="2400" dirty="0" err="1"/>
              <a:t>imprimé</a:t>
            </a:r>
            <a:r>
              <a:rPr lang="en-US" altLang="en-US" sz="2400" dirty="0"/>
              <a:t> disponible</a:t>
            </a:r>
          </a:p>
          <a:p>
            <a:endParaRPr lang="en-US" altLang="en-US" sz="24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467600" cy="2133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fr-CA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fr-CA" sz="3600" dirty="0"/>
              <a:t>Pourquoi un système d’avertissement et d’intervention en cas de chaleur au NB?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CBB53-CE18-46A0-8979-0A303145481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69963" y="451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pic>
        <p:nvPicPr>
          <p:cNvPr id="18435" name="Picture 3" descr="Days with Humidex &amp;gt; 35 (Contoure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4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EE3E1-0776-4F68-9A06-DCBF059458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Maison avec Air Climatisé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2209800" cy="4724400"/>
          </a:xfrm>
        </p:spPr>
        <p:txBody>
          <a:bodyPr/>
          <a:lstStyle/>
          <a:p>
            <a:r>
              <a:rPr lang="fr-CA" dirty="0"/>
              <a:t>Ontario:</a:t>
            </a:r>
          </a:p>
          <a:p>
            <a:endParaRPr lang="fr-CA" dirty="0"/>
          </a:p>
          <a:p>
            <a:r>
              <a:rPr lang="fr-CA" dirty="0"/>
              <a:t>Maritimes: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85 %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43840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SAIC         Niveaux d’alerte</a:t>
            </a:r>
          </a:p>
        </p:txBody>
      </p:sp>
      <p:pic>
        <p:nvPicPr>
          <p:cNvPr id="21508" name="Picture 4" descr="Magnet Level 1 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3151188" cy="1712913"/>
          </a:xfrm>
          <a:prstGeom prst="rect">
            <a:avLst/>
          </a:prstGeom>
          <a:noFill/>
        </p:spPr>
      </p:pic>
      <p:pic>
        <p:nvPicPr>
          <p:cNvPr id="21509" name="Picture 5" descr="Magnet Level 2 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151188" cy="1712913"/>
          </a:xfrm>
          <a:prstGeom prst="rect">
            <a:avLst/>
          </a:prstGeom>
          <a:noFill/>
        </p:spPr>
      </p:pic>
      <p:pic>
        <p:nvPicPr>
          <p:cNvPr id="21510" name="Picture 6" descr="Magnet Level 3 F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886200"/>
            <a:ext cx="3151188" cy="1712913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039938" y="3087688"/>
            <a:ext cx="138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Niveau 1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307138" y="3048000"/>
            <a:ext cx="138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Niveau 2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716338" y="5562600"/>
            <a:ext cx="138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Niveau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CBB53-CE18-46A0-8979-0A303145481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76200"/>
            <a:ext cx="8497887" cy="814388"/>
          </a:xfrm>
        </p:spPr>
        <p:txBody>
          <a:bodyPr/>
          <a:lstStyle/>
          <a:p>
            <a:r>
              <a:rPr lang="fr-CA" sz="3200" dirty="0"/>
              <a:t>Déclencheurs  des alertes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sz="2000" dirty="0"/>
              <a:t>Les </a:t>
            </a:r>
            <a:r>
              <a:rPr lang="fr-CA" sz="2000" u="sng" dirty="0"/>
              <a:t>déclencheurs</a:t>
            </a:r>
            <a:r>
              <a:rPr lang="fr-CA" sz="2000" dirty="0"/>
              <a:t> sont fondés sur l’humidex.</a:t>
            </a:r>
          </a:p>
          <a:p>
            <a:pPr>
              <a:lnSpc>
                <a:spcPct val="80000"/>
              </a:lnSpc>
            </a:pPr>
            <a:endParaRPr lang="fr-CA" sz="2000" u="sng" dirty="0"/>
          </a:p>
          <a:p>
            <a:pPr>
              <a:lnSpc>
                <a:spcPct val="80000"/>
              </a:lnSpc>
            </a:pPr>
            <a:r>
              <a:rPr lang="fr-CA" sz="2000" u="sng" dirty="0"/>
              <a:t>Avertissement de chaleur – Niveau 1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CA" sz="1600" dirty="0"/>
              <a:t>Temp. max &gt;= 30°C pendant au moins 2 jours et temp. min* &gt;= 18°C (1</a:t>
            </a:r>
            <a:r>
              <a:rPr lang="fr-CA" sz="1600" baseline="30000" dirty="0"/>
              <a:t>ère</a:t>
            </a:r>
            <a:r>
              <a:rPr lang="fr-CA" sz="1600" dirty="0"/>
              <a:t> nuit seulement) </a:t>
            </a:r>
            <a:endParaRPr lang="en-CA" sz="1600" dirty="0"/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CA" sz="1600" u="sng" dirty="0"/>
              <a:t>Ou</a:t>
            </a:r>
            <a:endParaRPr lang="en-CA" sz="1600" dirty="0"/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CA" sz="1600" dirty="0"/>
              <a:t>indice </a:t>
            </a:r>
            <a:r>
              <a:rPr lang="fr-CA" sz="1600" dirty="0" err="1"/>
              <a:t>humidex</a:t>
            </a:r>
            <a:r>
              <a:rPr lang="fr-CA" sz="1600" dirty="0"/>
              <a:t> de &gt;=36 pendant au moins 2 jours consécutifs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CA" sz="2000" u="sng" dirty="0"/>
              <a:t>Avertissement de chaleur élevée – Niveau 2</a:t>
            </a:r>
            <a:r>
              <a:rPr lang="fr-CA" sz="2000" dirty="0"/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r-CA" sz="1600" dirty="0"/>
              <a:t>Les critères du niveau 1 du SAIC sont satisfaits et l’indice </a:t>
            </a:r>
            <a:r>
              <a:rPr lang="fr-CA" sz="1600" dirty="0" err="1"/>
              <a:t>humidex</a:t>
            </a:r>
            <a:r>
              <a:rPr lang="fr-CA" sz="1600" dirty="0"/>
              <a:t> se situe entre 40 à 44 </a:t>
            </a:r>
            <a:r>
              <a:rPr lang="fr-CA" sz="1600" b="1" dirty="0"/>
              <a:t>l’un des 2 jours</a:t>
            </a:r>
            <a:r>
              <a:rPr lang="fr-CA" sz="1600" dirty="0"/>
              <a:t>.</a:t>
            </a:r>
          </a:p>
          <a:p>
            <a:pPr>
              <a:lnSpc>
                <a:spcPct val="80000"/>
              </a:lnSpc>
            </a:pPr>
            <a:endParaRPr lang="fr-CA" sz="2400" u="sng" dirty="0"/>
          </a:p>
          <a:p>
            <a:pPr>
              <a:lnSpc>
                <a:spcPct val="80000"/>
              </a:lnSpc>
            </a:pPr>
            <a:endParaRPr lang="fr-CA" sz="2400" u="sng" dirty="0"/>
          </a:p>
          <a:p>
            <a:pPr>
              <a:lnSpc>
                <a:spcPct val="80000"/>
              </a:lnSpc>
            </a:pPr>
            <a:r>
              <a:rPr lang="fr-CA" sz="2000" u="sng" dirty="0"/>
              <a:t>Avertissement de chaleur extrême -  Niveau 3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r-CA" sz="1600" dirty="0"/>
              <a:t>Les critères du niveau 1 du SAIC sont satisfaits et l’indice </a:t>
            </a:r>
            <a:r>
              <a:rPr lang="fr-CA" sz="1600" dirty="0" err="1"/>
              <a:t>humidex</a:t>
            </a:r>
            <a:r>
              <a:rPr lang="fr-CA" sz="1600" dirty="0"/>
              <a:t> dépasse 45 </a:t>
            </a:r>
            <a:r>
              <a:rPr lang="fr-CA" sz="1600" b="1" dirty="0"/>
              <a:t>l’un des 2 jours</a:t>
            </a:r>
            <a:r>
              <a:rPr lang="fr-CA" sz="1600" dirty="0"/>
              <a:t>.</a:t>
            </a:r>
          </a:p>
        </p:txBody>
      </p:sp>
      <p:pic>
        <p:nvPicPr>
          <p:cNvPr id="4" name="Picture 4" descr="Magnet Level 1 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990600"/>
            <a:ext cx="1371600" cy="745570"/>
          </a:xfrm>
          <a:prstGeom prst="rect">
            <a:avLst/>
          </a:prstGeom>
          <a:noFill/>
        </p:spPr>
      </p:pic>
      <p:pic>
        <p:nvPicPr>
          <p:cNvPr id="5" name="Picture 5" descr="Magnet Level 2 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57789"/>
            <a:ext cx="1524000" cy="828411"/>
          </a:xfrm>
          <a:prstGeom prst="rect">
            <a:avLst/>
          </a:prstGeom>
          <a:noFill/>
        </p:spPr>
      </p:pic>
      <p:pic>
        <p:nvPicPr>
          <p:cNvPr id="6" name="Picture 6" descr="Magnet Level 3 F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664630"/>
            <a:ext cx="1371600" cy="74557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CBB53-CE18-46A0-8979-0A303145481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/>
          </a:bodyPr>
          <a:lstStyle/>
          <a:p>
            <a:r>
              <a:rPr lang="en-CA" sz="3200" dirty="0"/>
              <a:t>SAIC 2017</a:t>
            </a:r>
            <a:br>
              <a:rPr lang="en-CA" sz="3200" dirty="0"/>
            </a:br>
            <a:r>
              <a:rPr lang="en-CA" sz="3200" dirty="0"/>
              <a:t>Nombre d’alertes par ville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28794" y="1707214"/>
          <a:ext cx="5072097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Ville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Niveau  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Niveau 2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St-Stephen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Fredericton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Miramichi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Bathurst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Caraquet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Saint 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Moncton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Campbellton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Sussex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Edmundston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543D20-4E4E-409C-83C8-55E109D20568}"/>
              </a:ext>
            </a:extLst>
          </p:cNvPr>
          <p:cNvSpPr txBox="1"/>
          <p:nvPr/>
        </p:nvSpPr>
        <p:spPr>
          <a:xfrm>
            <a:off x="1956068" y="5844005"/>
            <a:ext cx="304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Total:                           13 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AA5060-3146-479B-9148-135F8BEA263C}"/>
              </a:ext>
            </a:extLst>
          </p:cNvPr>
          <p:cNvCxnSpPr/>
          <p:nvPr/>
        </p:nvCxnSpPr>
        <p:spPr bwMode="auto">
          <a:xfrm>
            <a:off x="1956068" y="5786454"/>
            <a:ext cx="47495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87240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/>
          </a:bodyPr>
          <a:lstStyle/>
          <a:p>
            <a:r>
              <a:rPr lang="en-CA" sz="3200" dirty="0"/>
              <a:t>SAIC 2018</a:t>
            </a:r>
            <a:br>
              <a:rPr lang="en-CA" sz="3200" dirty="0"/>
            </a:br>
            <a:r>
              <a:rPr lang="en-CA" sz="3200" dirty="0"/>
              <a:t>Nombre d’alertes par ville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28794" y="1707214"/>
          <a:ext cx="5072097" cy="422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Ville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Niveau  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Niveau 2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St-Stephen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Fredericton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7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en-CA" sz="140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Miramichi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Bathurst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Caraquet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Saint 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Moncton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Campbellton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Sussex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Edmundston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480BEF-CD56-432A-918E-D8FF52C6B7FC}"/>
              </a:ext>
            </a:extLst>
          </p:cNvPr>
          <p:cNvSpPr txBox="1"/>
          <p:nvPr/>
        </p:nvSpPr>
        <p:spPr>
          <a:xfrm>
            <a:off x="1828800" y="5879068"/>
            <a:ext cx="477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Total:                             62                       9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7AFE43-A6D6-4776-8C2B-DC483AD1432E}"/>
              </a:ext>
            </a:extLst>
          </p:cNvPr>
          <p:cNvCxnSpPr/>
          <p:nvPr/>
        </p:nvCxnSpPr>
        <p:spPr bwMode="auto">
          <a:xfrm>
            <a:off x="1828800" y="5879068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2037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/>
          </a:bodyPr>
          <a:lstStyle/>
          <a:p>
            <a:r>
              <a:rPr lang="en-CA" sz="3200" dirty="0"/>
              <a:t>SAIC 2019</a:t>
            </a:r>
            <a:br>
              <a:rPr lang="en-CA" sz="3200" dirty="0"/>
            </a:br>
            <a:r>
              <a:rPr lang="en-CA" sz="3200" dirty="0" err="1"/>
              <a:t>Nombres</a:t>
            </a:r>
            <a:r>
              <a:rPr lang="en-CA" sz="3200" dirty="0"/>
              <a:t> </a:t>
            </a:r>
            <a:r>
              <a:rPr lang="en-CA" sz="3200" dirty="0" err="1"/>
              <a:t>d’alertes</a:t>
            </a:r>
            <a:r>
              <a:rPr lang="en-CA" sz="3200" dirty="0"/>
              <a:t> par </a:t>
            </a:r>
            <a:r>
              <a:rPr lang="en-CA" sz="3200" dirty="0" err="1"/>
              <a:t>ville</a:t>
            </a:r>
            <a:endParaRPr lang="en-CA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28794" y="1707214"/>
          <a:ext cx="5072097" cy="422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City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Level  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Level 2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St-Stephen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Fredericton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12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  <a:p>
                      <a:pPr algn="ctr"/>
                      <a:endParaRPr lang="en-CA" sz="140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Miramichi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Bathurst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Caraquet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Saint 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Moncton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Campbellton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Sussex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Edmundston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480BEF-CD56-432A-918E-D8FF52C6B7FC}"/>
              </a:ext>
            </a:extLst>
          </p:cNvPr>
          <p:cNvSpPr txBox="1"/>
          <p:nvPr/>
        </p:nvSpPr>
        <p:spPr>
          <a:xfrm>
            <a:off x="1828800" y="5879068"/>
            <a:ext cx="470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Total:                             50                       0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7AFE43-A6D6-4776-8C2B-DC483AD1432E}"/>
              </a:ext>
            </a:extLst>
          </p:cNvPr>
          <p:cNvCxnSpPr/>
          <p:nvPr/>
        </p:nvCxnSpPr>
        <p:spPr bwMode="auto">
          <a:xfrm>
            <a:off x="1828800" y="5879068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4385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7"/>
          <p:cNvSpPr>
            <a:spLocks noChangeArrowheads="1"/>
          </p:cNvSpPr>
          <p:nvPr/>
        </p:nvSpPr>
        <p:spPr bwMode="auto">
          <a:xfrm>
            <a:off x="304800" y="3429000"/>
            <a:ext cx="4191000" cy="1447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13208" y="3095625"/>
            <a:ext cx="533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Partenaires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Municipalité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Ministère de la  Santé: Communication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09588"/>
          </a:xfrm>
        </p:spPr>
        <p:txBody>
          <a:bodyPr/>
          <a:lstStyle/>
          <a:p>
            <a:r>
              <a:rPr lang="fr-CA" sz="3200" i="1" dirty="0"/>
              <a:t>SAIC    Fonctionnement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3048000" y="1371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457200" y="1828800"/>
            <a:ext cx="54864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Bureau régional de santé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 publique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 </a:t>
            </a: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 (émet les alertes)</a:t>
            </a: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33400" y="990600"/>
            <a:ext cx="605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Prévisions météorologiques (température et </a:t>
            </a:r>
            <a:r>
              <a:rPr kumimoji="0" lang="fr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humidex</a:t>
            </a: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)</a:t>
            </a:r>
          </a:p>
        </p:txBody>
      </p:sp>
      <p:sp>
        <p:nvSpPr>
          <p:cNvPr id="69643" name="Line 18"/>
          <p:cNvSpPr>
            <a:spLocks noChangeShapeType="1"/>
          </p:cNvSpPr>
          <p:nvPr/>
        </p:nvSpPr>
        <p:spPr bwMode="auto">
          <a:xfrm>
            <a:off x="1752599" y="4800600"/>
            <a:ext cx="857977" cy="533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69644" name="Oval 19"/>
          <p:cNvSpPr>
            <a:spLocks noChangeArrowheads="1"/>
          </p:cNvSpPr>
          <p:nvPr/>
        </p:nvSpPr>
        <p:spPr bwMode="auto">
          <a:xfrm>
            <a:off x="6019800" y="2895600"/>
            <a:ext cx="2895600" cy="1676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ヒラギノ角ゴ Pro W3" pitchFamily="48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Times New Roman" pitchFamily="18" charset="0"/>
              </a:rPr>
              <a:t>Interventions dans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Times New Roman" pitchFamily="18" charset="0"/>
              </a:rPr>
              <a:t> la communauté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ヒラギノ角ゴ Pro W3" pitchFamily="48" charset="-128"/>
              <a:cs typeface="Times New Roman" pitchFamily="18" charset="0"/>
            </a:endParaRP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6476999" y="4876800"/>
            <a:ext cx="16566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 Journaux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 Radio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 Télévision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 Web</a:t>
            </a:r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4572000" y="3810000"/>
            <a:ext cx="1447800" cy="0"/>
          </a:xfrm>
          <a:prstGeom prst="line">
            <a:avLst/>
          </a:prstGeom>
          <a:noFill/>
          <a:ln w="1746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2610577" y="5181600"/>
            <a:ext cx="243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Twitter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RSS feed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Page web principale GNB 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2209800" y="2514602"/>
            <a:ext cx="4171222" cy="3200399"/>
            <a:chOff x="2209800" y="2583120"/>
            <a:chExt cx="4171222" cy="3131880"/>
          </a:xfrm>
        </p:grpSpPr>
        <p:grpSp>
          <p:nvGrpSpPr>
            <p:cNvPr id="3" name="Group 18"/>
            <p:cNvGrpSpPr/>
            <p:nvPr/>
          </p:nvGrpSpPr>
          <p:grpSpPr>
            <a:xfrm>
              <a:off x="2209800" y="2583120"/>
              <a:ext cx="1714522" cy="894821"/>
              <a:chOff x="2209800" y="2583120"/>
              <a:chExt cx="1714522" cy="894821"/>
            </a:xfrm>
          </p:grpSpPr>
          <p:sp>
            <p:nvSpPr>
              <p:cNvPr id="69651" name="Line 10"/>
              <p:cNvSpPr>
                <a:spLocks noChangeShapeType="1"/>
              </p:cNvSpPr>
              <p:nvPr/>
            </p:nvSpPr>
            <p:spPr bwMode="auto">
              <a:xfrm>
                <a:off x="2209800" y="2583120"/>
                <a:ext cx="238129" cy="894821"/>
              </a:xfrm>
              <a:prstGeom prst="line">
                <a:avLst/>
              </a:prstGeom>
              <a:noFill/>
              <a:ln w="952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ヒラギノ角ゴ Pro W3" pitchFamily="48" charset="-128"/>
                  <a:cs typeface="+mn-cs"/>
                </a:endParaRPr>
              </a:p>
            </p:txBody>
          </p:sp>
          <p:sp>
            <p:nvSpPr>
              <p:cNvPr id="23573" name="Text Box 21"/>
              <p:cNvSpPr txBox="1">
                <a:spLocks noChangeArrowheads="1"/>
              </p:cNvSpPr>
              <p:nvPr/>
            </p:nvSpPr>
            <p:spPr bwMode="auto">
              <a:xfrm>
                <a:off x="2920521" y="2817810"/>
                <a:ext cx="100380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ヒラギノ角ゴ Pro W3" pitchFamily="48" charset="-128"/>
                    <a:cs typeface="+mn-cs"/>
                  </a:rPr>
                  <a:t>Courriels</a:t>
                </a:r>
              </a:p>
            </p:txBody>
          </p:sp>
        </p:grp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4724399" y="5342157"/>
              <a:ext cx="1656623" cy="37284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EE3E1-0776-4F68-9A06-DCBF059458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10FDB-9E86-46D6-9A6E-AA33EE5638C2}"/>
              </a:ext>
            </a:extLst>
          </p:cNvPr>
          <p:cNvSpPr txBox="1"/>
          <p:nvPr/>
        </p:nvSpPr>
        <p:spPr>
          <a:xfrm>
            <a:off x="3422421" y="1417736"/>
            <a:ext cx="2064989" cy="307777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fr-CA" sz="1400" dirty="0"/>
              <a:t>Environnement Canada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/>
      <p:bldP spid="69643" grpId="0" animBg="1"/>
      <p:bldP spid="69644" grpId="0" animBg="1"/>
      <p:bldP spid="69647" grpId="0"/>
      <p:bldP spid="69649" grpId="0" animBg="1"/>
      <p:bldP spid="696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rancais tearout 811 provi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62012"/>
            <a:ext cx="4635500" cy="59197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Matériel 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imprimé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 disponible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CBB53-CE18-46A0-8979-0A303145481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en-US" b="1" u="sng" dirty="0" err="1"/>
              <a:t>Système</a:t>
            </a:r>
            <a:r>
              <a:rPr lang="en-US" altLang="en-US" b="1" u="sng" dirty="0"/>
              <a:t>  </a:t>
            </a:r>
            <a:r>
              <a:rPr lang="en-US" altLang="en-US" b="1" u="sng" dirty="0" err="1"/>
              <a:t>d’alerte</a:t>
            </a:r>
            <a:r>
              <a:rPr lang="en-US" altLang="en-US" b="1" u="sng" dirty="0"/>
              <a:t> et </a:t>
            </a:r>
            <a:r>
              <a:rPr lang="en-US" altLang="en-US" b="1" u="sng" dirty="0" err="1"/>
              <a:t>d’intervention</a:t>
            </a:r>
            <a:r>
              <a:rPr lang="en-US" altLang="en-US" b="1" u="sng" dirty="0"/>
              <a:t> à la </a:t>
            </a:r>
            <a:r>
              <a:rPr lang="en-US" altLang="en-US" b="1" u="sng" dirty="0" err="1"/>
              <a:t>chaleur</a:t>
            </a:r>
            <a:endParaRPr lang="en-US" altLang="en-US" b="1" dirty="0"/>
          </a:p>
          <a:p>
            <a:pPr algn="ctr">
              <a:buNone/>
            </a:pPr>
            <a:r>
              <a:rPr lang="en-US" altLang="en-US" dirty="0" err="1"/>
              <a:t>Historique</a:t>
            </a:r>
            <a:r>
              <a:rPr lang="en-US" altLang="en-US" dirty="0"/>
              <a:t> du NB</a:t>
            </a:r>
            <a:br>
              <a:rPr lang="en-US" altLang="en-US" dirty="0"/>
            </a:br>
            <a:endParaRPr lang="en-US" altLang="en-US" dirty="0"/>
          </a:p>
          <a:p>
            <a:pPr algn="ctr">
              <a:buNone/>
            </a:pPr>
            <a:endParaRPr lang="en-CA" sz="1200" dirty="0"/>
          </a:p>
          <a:p>
            <a:r>
              <a:rPr lang="en-CA" sz="1800" dirty="0"/>
              <a:t>2010:  SAIC-Fredericton (</a:t>
            </a:r>
            <a:r>
              <a:rPr lang="en-CA" sz="1800" dirty="0" err="1"/>
              <a:t>projet</a:t>
            </a:r>
            <a:r>
              <a:rPr lang="en-CA" sz="1800" dirty="0"/>
              <a:t> </a:t>
            </a:r>
            <a:r>
              <a:rPr lang="en-CA" sz="1800" dirty="0" err="1"/>
              <a:t>pilote</a:t>
            </a:r>
            <a:r>
              <a:rPr lang="en-CA" sz="1800" dirty="0"/>
              <a:t>)   </a:t>
            </a:r>
            <a:r>
              <a:rPr lang="en-CA" sz="1400" dirty="0" err="1"/>
              <a:t>Actif</a:t>
            </a:r>
            <a:r>
              <a:rPr lang="en-CA" sz="1400" dirty="0"/>
              <a:t> de 2010-2019</a:t>
            </a:r>
          </a:p>
          <a:p>
            <a:r>
              <a:rPr lang="en-CA" sz="1800" dirty="0"/>
              <a:t>2016-2017: SAIC </a:t>
            </a:r>
            <a:r>
              <a:rPr lang="en-CA" sz="1800" dirty="0" err="1"/>
              <a:t>implémention</a:t>
            </a:r>
            <a:r>
              <a:rPr lang="en-CA" sz="1800" dirty="0"/>
              <a:t> par </a:t>
            </a:r>
            <a:r>
              <a:rPr lang="en-CA" sz="1800" dirty="0" err="1"/>
              <a:t>toutes</a:t>
            </a:r>
            <a:r>
              <a:rPr lang="en-CA" sz="1800" dirty="0"/>
              <a:t> les </a:t>
            </a:r>
            <a:r>
              <a:rPr lang="en-CA" sz="1800" dirty="0" err="1"/>
              <a:t>régions</a:t>
            </a:r>
            <a:r>
              <a:rPr lang="en-CA" sz="1800" dirty="0"/>
              <a:t> de la Santé </a:t>
            </a:r>
            <a:r>
              <a:rPr lang="en-CA" sz="1800" dirty="0" err="1"/>
              <a:t>publique</a:t>
            </a:r>
            <a:r>
              <a:rPr lang="en-CA" sz="1800" dirty="0"/>
              <a:t>.</a:t>
            </a:r>
          </a:p>
          <a:p>
            <a:r>
              <a:rPr lang="en-CA" sz="1800" dirty="0"/>
              <a:t>2017-2020: </a:t>
            </a:r>
            <a:r>
              <a:rPr lang="en-CA" sz="1800" dirty="0" err="1"/>
              <a:t>Actif</a:t>
            </a:r>
            <a:r>
              <a:rPr lang="en-CA" sz="1800" dirty="0"/>
              <a:t> dans </a:t>
            </a:r>
            <a:r>
              <a:rPr lang="en-CA" sz="1800" dirty="0" err="1"/>
              <a:t>toutes</a:t>
            </a:r>
            <a:r>
              <a:rPr lang="en-CA" sz="1800" dirty="0"/>
              <a:t> les r</a:t>
            </a:r>
            <a:r>
              <a:rPr lang="fr-CA" sz="1800" dirty="0" err="1"/>
              <a:t>égions</a:t>
            </a:r>
            <a:r>
              <a:rPr lang="fr-CA" sz="1800" dirty="0"/>
              <a:t> </a:t>
            </a:r>
            <a:endParaRPr lang="en-CA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franca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162" y="0"/>
            <a:ext cx="4135438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CBB53-CE18-46A0-8979-0A303145481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EEFE62-A24D-4A5E-94DC-87251135C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CBB53-CE18-46A0-8979-0A303145481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9C0BD99-65D7-427D-92D2-283C3E3E3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517"/>
            <a:ext cx="4882444" cy="64305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E43B66-7F06-4FF2-846D-AD9BD44166F4}"/>
              </a:ext>
            </a:extLst>
          </p:cNvPr>
          <p:cNvSpPr/>
          <p:nvPr/>
        </p:nvSpPr>
        <p:spPr>
          <a:xfrm>
            <a:off x="0" y="5256213"/>
            <a:ext cx="9144000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03" name="Text Placeholder 2">
            <a:extLst>
              <a:ext uri="{FF2B5EF4-FFF2-40B4-BE49-F238E27FC236}">
                <a16:creationId xmlns:a16="http://schemas.microsoft.com/office/drawing/2014/main" id="{83561198-DBCE-4361-AE17-F70470629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25" y="26988"/>
            <a:ext cx="8855075" cy="342900"/>
          </a:xfrm>
        </p:spPr>
        <p:txBody>
          <a:bodyPr/>
          <a:lstStyle/>
          <a:p>
            <a:endParaRPr lang="en-CA" altLang="en-US"/>
          </a:p>
        </p:txBody>
      </p:sp>
      <p:sp>
        <p:nvSpPr>
          <p:cNvPr id="51204" name="TextBox 2">
            <a:extLst>
              <a:ext uri="{FF2B5EF4-FFF2-40B4-BE49-F238E27FC236}">
                <a16:creationId xmlns:a16="http://schemas.microsoft.com/office/drawing/2014/main" id="{6E59524C-7138-4E89-B9AB-B7344FBD4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0"/>
            <a:ext cx="9150350" cy="1538288"/>
          </a:xfrm>
          <a:prstGeom prst="rect">
            <a:avLst/>
          </a:prstGeom>
          <a:solidFill>
            <a:srgbClr val="4F9A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400" b="1" i="0" u="none" strike="noStrike" kern="1200" cap="none" spc="0" normalizeH="0" baseline="0" noProof="0">
              <a:ln>
                <a:noFill/>
              </a:ln>
              <a:solidFill>
                <a:srgbClr val="FCE166"/>
              </a:solidFill>
              <a:effectLst/>
              <a:uLnTx/>
              <a:uFillTx/>
              <a:latin typeface="Aharoni" panose="02010803020104030203" pitchFamily="2" charset="-79"/>
              <a:ea typeface="MS PGothic" panose="020B0600070205080204" pitchFamily="34" charset="-128"/>
              <a:cs typeface="Aharoni" panose="02010803020104030203" pitchFamily="2" charset="-79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CE166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Aharoni" panose="02010803020104030203" pitchFamily="2" charset="-79"/>
              </a:rPr>
              <a:t>Promotion de la santé et sensibilisation</a:t>
            </a:r>
            <a:endParaRPr kumimoji="0" lang="en-CA" altLang="en-US" sz="1400" b="1" i="0" u="none" strike="noStrike" kern="1200" cap="none" spc="0" normalizeH="0" baseline="0" noProof="0">
              <a:ln>
                <a:noFill/>
              </a:ln>
              <a:solidFill>
                <a:srgbClr val="FCE166"/>
              </a:solidFill>
              <a:effectLst/>
              <a:uLnTx/>
              <a:uFillTx/>
              <a:latin typeface="Arial Black" panose="020B0A04020102020204" pitchFamily="34" charset="0"/>
              <a:ea typeface="MS PGothic" panose="020B0600070205080204" pitchFamily="34" charset="-128"/>
              <a:cs typeface="Aharoni" panose="02010803020104030203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76C678-1722-4832-83CC-BC95D1DAF1C0}"/>
              </a:ext>
            </a:extLst>
          </p:cNvPr>
          <p:cNvSpPr/>
          <p:nvPr/>
        </p:nvSpPr>
        <p:spPr>
          <a:xfrm>
            <a:off x="98425" y="1739900"/>
            <a:ext cx="87455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rPr>
              <a:t>Sensibiliser le public et former les professionnels de la santé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D2756-CB24-407D-8453-20AAC5F613C5}"/>
              </a:ext>
            </a:extLst>
          </p:cNvPr>
          <p:cNvSpPr txBox="1"/>
          <p:nvPr/>
        </p:nvSpPr>
        <p:spPr>
          <a:xfrm>
            <a:off x="98425" y="2670175"/>
            <a:ext cx="159543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rPr>
              <a:t>Nouvelles infographies et fiches d’information </a:t>
            </a:r>
          </a:p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Arial" charset="0"/>
            </a:endParaRPr>
          </a:p>
        </p:txBody>
      </p:sp>
      <p:pic>
        <p:nvPicPr>
          <p:cNvPr id="51207" name="Picture 8">
            <a:extLst>
              <a:ext uri="{FF2B5EF4-FFF2-40B4-BE49-F238E27FC236}">
                <a16:creationId xmlns:a16="http://schemas.microsoft.com/office/drawing/2014/main" id="{0E895E30-56C7-49EB-8F38-A2F1625D4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2571750"/>
            <a:ext cx="738822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Box 1">
            <a:extLst>
              <a:ext uri="{FF2B5EF4-FFF2-40B4-BE49-F238E27FC236}">
                <a16:creationId xmlns:a16="http://schemas.microsoft.com/office/drawing/2014/main" id="{892DD386-A069-49EC-8449-C087F6B8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288" y="653097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A1C055-CEDF-458B-9232-C50CAA91DFDB}"/>
              </a:ext>
            </a:extLst>
          </p:cNvPr>
          <p:cNvSpPr/>
          <p:nvPr/>
        </p:nvSpPr>
        <p:spPr>
          <a:xfrm>
            <a:off x="0" y="5256213"/>
            <a:ext cx="9144000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324B6-156C-4A7B-B89F-FFE9413EACCF}"/>
              </a:ext>
            </a:extLst>
          </p:cNvPr>
          <p:cNvSpPr txBox="1"/>
          <p:nvPr/>
        </p:nvSpPr>
        <p:spPr>
          <a:xfrm>
            <a:off x="190500" y="2060575"/>
            <a:ext cx="2508250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Publications de Santé Canada sur la santé pendant les périodes de chaleur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Grande </a:t>
            </a:r>
            <a:r>
              <a:rPr kumimoji="0" lang="en-CA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variété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de publics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Orientation </a:t>
            </a:r>
            <a:r>
              <a:rPr kumimoji="0" lang="en-CA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vers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CA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l’action</a:t>
            </a: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2228" name="TextBox 2">
            <a:extLst>
              <a:ext uri="{FF2B5EF4-FFF2-40B4-BE49-F238E27FC236}">
                <a16:creationId xmlns:a16="http://schemas.microsoft.com/office/drawing/2014/main" id="{E682D5AB-644F-4665-AE56-207E65A2F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0"/>
            <a:ext cx="9150350" cy="1538288"/>
          </a:xfrm>
          <a:prstGeom prst="rect">
            <a:avLst/>
          </a:prstGeom>
          <a:solidFill>
            <a:srgbClr val="4F9A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400" b="1" i="0" u="none" strike="noStrike" kern="1200" cap="none" spc="0" normalizeH="0" baseline="0" noProof="0">
              <a:ln>
                <a:noFill/>
              </a:ln>
              <a:solidFill>
                <a:srgbClr val="FCE166"/>
              </a:solidFill>
              <a:effectLst/>
              <a:uLnTx/>
              <a:uFillTx/>
              <a:latin typeface="Aharoni" panose="02010803020104030203" pitchFamily="2" charset="-79"/>
              <a:ea typeface="MS PGothic" panose="020B0600070205080204" pitchFamily="34" charset="-128"/>
              <a:cs typeface="Aharoni" panose="02010803020104030203" pitchFamily="2" charset="-79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CE166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Aharoni" panose="02010803020104030203" pitchFamily="2" charset="-79"/>
              </a:rPr>
              <a:t>Promotion de la santé et sensibilisation</a:t>
            </a:r>
            <a:endParaRPr kumimoji="0" lang="en-CA" altLang="en-US" sz="1400" b="1" i="0" u="none" strike="noStrike" kern="1200" cap="none" spc="0" normalizeH="0" baseline="0" noProof="0">
              <a:ln>
                <a:noFill/>
              </a:ln>
              <a:solidFill>
                <a:srgbClr val="FCE166"/>
              </a:solidFill>
              <a:effectLst/>
              <a:uLnTx/>
              <a:uFillTx/>
              <a:latin typeface="Arial Black" panose="020B0A04020102020204" pitchFamily="34" charset="0"/>
              <a:ea typeface="MS PGothic" panose="020B0600070205080204" pitchFamily="34" charset="-128"/>
              <a:cs typeface="Aharoni" panose="02010803020104030203" pitchFamily="2" charset="-79"/>
            </a:endParaRPr>
          </a:p>
        </p:txBody>
      </p:sp>
      <p:sp>
        <p:nvSpPr>
          <p:cNvPr id="52229" name="TextBox 2">
            <a:extLst>
              <a:ext uri="{FF2B5EF4-FFF2-40B4-BE49-F238E27FC236}">
                <a16:creationId xmlns:a16="http://schemas.microsoft.com/office/drawing/2014/main" id="{4BE4984E-D42D-4B94-8BEC-654F0A90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088" y="6515100"/>
            <a:ext cx="57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31</a:t>
            </a:r>
          </a:p>
        </p:txBody>
      </p:sp>
      <p:pic>
        <p:nvPicPr>
          <p:cNvPr id="52230" name="Picture 9">
            <a:extLst>
              <a:ext uri="{FF2B5EF4-FFF2-40B4-BE49-F238E27FC236}">
                <a16:creationId xmlns:a16="http://schemas.microsoft.com/office/drawing/2014/main" id="{49995D01-96A7-4D80-AE03-DC211D56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851025"/>
            <a:ext cx="6553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CA" sz="2800"/>
              <a:t>Population à risque pendant une vague de chaleur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382000" cy="5105400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fr-CA" sz="2400" dirty="0"/>
              <a:t>Les personnes âgées (vivant seules)</a:t>
            </a:r>
          </a:p>
          <a:p>
            <a:pPr marL="533400" indent="-533400">
              <a:lnSpc>
                <a:spcPct val="80000"/>
              </a:lnSpc>
            </a:pPr>
            <a:r>
              <a:rPr lang="fr-CA" sz="2400" dirty="0"/>
              <a:t>Les jeunes enfants</a:t>
            </a:r>
          </a:p>
          <a:p>
            <a:pPr marL="533400" indent="-533400">
              <a:lnSpc>
                <a:spcPct val="80000"/>
              </a:lnSpc>
            </a:pPr>
            <a:r>
              <a:rPr lang="fr-CA" sz="2400" dirty="0"/>
              <a:t>Les sans-abris</a:t>
            </a:r>
          </a:p>
          <a:p>
            <a:pPr marL="533400" indent="-533400">
              <a:lnSpc>
                <a:spcPct val="80000"/>
              </a:lnSpc>
            </a:pPr>
            <a:r>
              <a:rPr lang="fr-CA" sz="2400" dirty="0"/>
              <a:t>Les personnes souffrant de maladies chroniques, comme celles-ci :</a:t>
            </a:r>
          </a:p>
          <a:p>
            <a:pPr marL="914400" lvl="1" indent="-457200">
              <a:lnSpc>
                <a:spcPct val="80000"/>
              </a:lnSpc>
            </a:pPr>
            <a:r>
              <a:rPr lang="fr-CA" sz="2000" dirty="0"/>
              <a:t>maladies cardiaques; </a:t>
            </a:r>
          </a:p>
          <a:p>
            <a:pPr marL="914400" lvl="1" indent="-457200">
              <a:lnSpc>
                <a:spcPct val="80000"/>
              </a:lnSpc>
            </a:pPr>
            <a:r>
              <a:rPr lang="fr-CA" sz="2000" dirty="0"/>
              <a:t>difficultés respiratoires;</a:t>
            </a:r>
          </a:p>
          <a:p>
            <a:pPr marL="914400" lvl="1" indent="-457200">
              <a:lnSpc>
                <a:spcPct val="80000"/>
              </a:lnSpc>
            </a:pPr>
            <a:r>
              <a:rPr lang="fr-CA" sz="2000" dirty="0"/>
              <a:t>diabète;</a:t>
            </a:r>
          </a:p>
          <a:p>
            <a:pPr marL="914400" lvl="1" indent="-457200">
              <a:lnSpc>
                <a:spcPct val="80000"/>
              </a:lnSpc>
            </a:pPr>
            <a:r>
              <a:rPr lang="fr-CA" sz="2000" dirty="0"/>
              <a:t>hypertension artérielle;</a:t>
            </a:r>
          </a:p>
          <a:p>
            <a:pPr marL="914400" lvl="1" indent="-457200">
              <a:lnSpc>
                <a:spcPct val="80000"/>
              </a:lnSpc>
            </a:pPr>
            <a:r>
              <a:rPr lang="fr-CA" sz="2000" dirty="0"/>
              <a:t>obésité.</a:t>
            </a:r>
          </a:p>
          <a:p>
            <a:pPr marL="533400" indent="-533400">
              <a:lnSpc>
                <a:spcPct val="80000"/>
              </a:lnSpc>
            </a:pPr>
            <a:r>
              <a:rPr lang="fr-CA" sz="2400" dirty="0"/>
              <a:t>Les personnes consommant certains médicaments.</a:t>
            </a:r>
          </a:p>
          <a:p>
            <a:pPr marL="1752600" lvl="3" indent="-381000">
              <a:lnSpc>
                <a:spcPct val="80000"/>
              </a:lnSpc>
            </a:pPr>
            <a:r>
              <a:rPr lang="fr-CA" sz="1800" dirty="0"/>
              <a:t>Anti-dépresseurs, médicaments contre la maladie de Parkinson, médicaments contre les problèmes psychiatriques</a:t>
            </a:r>
          </a:p>
          <a:p>
            <a:pPr marL="1752600" lvl="3" indent="-381000">
              <a:lnSpc>
                <a:spcPct val="80000"/>
              </a:lnSpc>
            </a:pPr>
            <a:r>
              <a:rPr lang="fr-CA" sz="1800" dirty="0"/>
              <a:t>Certains antihistaminiques (p. ex. </a:t>
            </a:r>
            <a:r>
              <a:rPr lang="fr-CA" sz="1800" dirty="0" err="1"/>
              <a:t>Benadryl</a:t>
            </a:r>
            <a:r>
              <a:rPr lang="fr-CA" sz="1800" dirty="0"/>
              <a:t>)</a:t>
            </a:r>
          </a:p>
          <a:p>
            <a:pPr marL="1752600" lvl="3" indent="-381000">
              <a:lnSpc>
                <a:spcPct val="80000"/>
              </a:lnSpc>
            </a:pPr>
            <a:r>
              <a:rPr lang="fr-CA" sz="1800" dirty="0"/>
              <a:t>Etc…</a:t>
            </a:r>
          </a:p>
          <a:p>
            <a:pPr marL="533400" indent="-533400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EE3E1-0776-4F68-9A06-DCBF059458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A505-A1C3-469C-8505-8A1158DF77B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noProof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8DFF4-D5CC-43C0-97FB-53C54022EDBA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76" y="1615359"/>
            <a:ext cx="8077200" cy="440444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D4FA5B-A041-4B60-93E0-3959FE648DA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524000" y="1752600"/>
            <a:ext cx="5334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EA9F46-1ABC-4FEB-8C65-E799358B707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971800" y="1752599"/>
            <a:ext cx="387724" cy="44823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48221-3FEF-4FB7-BD1C-62EFB552A8F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90700" y="1818382"/>
            <a:ext cx="6067448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Dix-huit des dix-neuf années les plus chaudes enregistrées ont eu lieu depuis 2001.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6F73D-03E4-4FC5-BD19-16F4A3F9CE7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197312" y="2526268"/>
            <a:ext cx="69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2017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46453F1-6103-4EC0-BA90-AEFDAEE0B4FE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2514600" y="2910759"/>
            <a:ext cx="152400" cy="289641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0841F5-3CB7-4AB4-9DB8-F441E9B168BA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3314377" y="5527517"/>
            <a:ext cx="3251623" cy="51824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6FDBE-E3D5-4F0B-8A71-B17D66C1F0E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362200" y="3810000"/>
            <a:ext cx="69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2018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330E543-8BEF-43B6-BDEC-C4C10EE4541D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 rot="10800000">
            <a:off x="2590801" y="3581400"/>
            <a:ext cx="152400" cy="289641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5CD6E0B-C4BC-472B-862F-FFEC59A8B7E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1"/>
            </p:custDataLst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2BC2E-8DFB-4942-8370-D2A459C303D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82306-3510-4698-950B-43620822266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543800" y="6367790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14566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s Long-Term Warming Trend 1880-2015">
            <a:hlinkClick r:id="" action="ppaction://media"/>
            <a:extLst>
              <a:ext uri="{FF2B5EF4-FFF2-40B4-BE49-F238E27FC236}">
                <a16:creationId xmlns:a16="http://schemas.microsoft.com/office/drawing/2014/main" id="{13A07449-29B6-4E8D-B68C-D4795BD33E7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462088"/>
            <a:ext cx="8077200" cy="454342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BA9CDA-39C2-431F-9DA5-AE8144EA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err="1">
                <a:solidFill>
                  <a:srgbClr val="0085FE"/>
                </a:solidFill>
              </a:rPr>
              <a:t>Atmosphère</a:t>
            </a:r>
            <a:r>
              <a:rPr lang="en-CA" sz="2800" dirty="0">
                <a:solidFill>
                  <a:srgbClr val="0085FE"/>
                </a:solidFill>
              </a:rPr>
              <a:t> se </a:t>
            </a:r>
            <a:r>
              <a:rPr lang="en-CA" sz="2800" dirty="0" err="1">
                <a:solidFill>
                  <a:srgbClr val="0085FE"/>
                </a:solidFill>
              </a:rPr>
              <a:t>réchauffe</a:t>
            </a:r>
            <a:r>
              <a:rPr lang="en-CA" sz="2800" dirty="0">
                <a:solidFill>
                  <a:srgbClr val="0085FE"/>
                </a:solidFill>
              </a:rPr>
              <a:t>  </a:t>
            </a:r>
            <a:endParaRPr lang="en-CA" dirty="0">
              <a:solidFill>
                <a:srgbClr val="EB190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E862F-49C3-4877-9ABF-D47CC65BE344}"/>
              </a:ext>
            </a:extLst>
          </p:cNvPr>
          <p:cNvSpPr txBox="1"/>
          <p:nvPr/>
        </p:nvSpPr>
        <p:spPr>
          <a:xfrm>
            <a:off x="7530413" y="6396335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NASA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34A22A-BA12-4BB1-898E-380CD2048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2BC2E-8DFB-4942-8370-D2A459C303D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3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ual_2014_temp_average_194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1219200"/>
            <a:ext cx="60198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838200"/>
            <a:ext cx="4860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Température</a:t>
            </a:r>
            <a:r>
              <a:rPr lang="en-CA" dirty="0"/>
              <a:t> </a:t>
            </a:r>
            <a:r>
              <a:rPr lang="en-CA" dirty="0" err="1"/>
              <a:t>moyenne</a:t>
            </a:r>
            <a:r>
              <a:rPr lang="en-CA" dirty="0"/>
              <a:t> </a:t>
            </a:r>
            <a:r>
              <a:rPr lang="en-CA"/>
              <a:t>au 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805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F06DC-0882-4D05-98FA-EA179969C46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666279" y="1060979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Canada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25921A-F555-435E-BEFE-198ADDD6309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2BC2E-8DFB-4942-8370-D2A459C303D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4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59D9B-A8FA-428A-B648-E2D5771436C9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447800"/>
            <a:ext cx="8077200" cy="4450246"/>
          </a:xfrm>
        </p:spPr>
        <p:txBody>
          <a:bodyPr/>
          <a:lstStyle/>
          <a:p>
            <a:pPr marL="0" lvl="0" indent="0">
              <a:spcBef>
                <a:spcPct val="30000"/>
              </a:spcBef>
              <a:buNone/>
              <a:defRPr/>
            </a:pPr>
            <a:endParaRPr lang="fr-CA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spcBef>
                <a:spcPct val="30000"/>
              </a:spcBef>
              <a:buNone/>
              <a:defRPr/>
            </a:pPr>
            <a:endParaRPr lang="fr-CA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ctr">
              <a:spcBef>
                <a:spcPct val="30000"/>
              </a:spcBef>
              <a:buNone/>
              <a:defRPr/>
            </a:pPr>
            <a:r>
              <a:rPr lang="fr-CA" sz="36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1,8 </a:t>
            </a:r>
            <a:r>
              <a:rPr lang="fr-CA" sz="3600" baseline="30000" noProof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fr-CA" sz="3600" noProof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fr-CA" sz="36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depuis 1780</a:t>
            </a:r>
          </a:p>
          <a:p>
            <a:pPr marL="0" lvl="0" indent="0">
              <a:spcBef>
                <a:spcPct val="30000"/>
              </a:spcBef>
              <a:buNone/>
              <a:defRPr/>
            </a:pPr>
            <a:endParaRPr lang="fr-CA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fr-CA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À l’échelle mondiale : environ 1 </a:t>
            </a:r>
            <a:r>
              <a:rPr lang="fr-CA" baseline="30000" noProof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fr-CA" noProof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endParaRPr lang="fr-CA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CA" noProof="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C9AEDA5-ACEF-4811-AB43-A9C3C56FFFE9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 rot="10800000">
            <a:off x="1976238" y="2484689"/>
            <a:ext cx="467123" cy="63951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65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51926" y="1270130"/>
          <a:ext cx="8642480" cy="431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5650852"/>
            <a:ext cx="670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Mean temperature in Fredericton has increased by 2.1 °C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F34EB-33D4-4EFE-9074-0AC95A660FDB}"/>
              </a:ext>
            </a:extLst>
          </p:cNvPr>
          <p:cNvSpPr txBox="1"/>
          <p:nvPr/>
        </p:nvSpPr>
        <p:spPr>
          <a:xfrm>
            <a:off x="7112330" y="6504801"/>
            <a:ext cx="15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t>Source: ECCC 2019</a:t>
            </a:r>
          </a:p>
        </p:txBody>
      </p:sp>
    </p:spTree>
    <p:extLst>
      <p:ext uri="{BB962C8B-B14F-4D97-AF65-F5344CB8AC3E}">
        <p14:creationId xmlns:p14="http://schemas.microsoft.com/office/powerpoint/2010/main" val="1015296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C - SC 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Colour</Template>
  <TotalTime>3077</TotalTime>
  <Words>663</Words>
  <Application>Microsoft Office PowerPoint</Application>
  <PresentationFormat>On-screen Show (4:3)</PresentationFormat>
  <Paragraphs>296</Paragraphs>
  <Slides>33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MS PGothic</vt:lpstr>
      <vt:lpstr>MS PGothic</vt:lpstr>
      <vt:lpstr>Yu Gothic UI Light</vt:lpstr>
      <vt:lpstr>Aharoni</vt:lpstr>
      <vt:lpstr>Arial</vt:lpstr>
      <vt:lpstr>Arial Black</vt:lpstr>
      <vt:lpstr>Arial Narrow</vt:lpstr>
      <vt:lpstr>Calibri</vt:lpstr>
      <vt:lpstr>Times New Roman</vt:lpstr>
      <vt:lpstr>ヒラギノ角ゴ Pro W3</vt:lpstr>
      <vt:lpstr>1_Blank Presentation</vt:lpstr>
      <vt:lpstr>2_Blank Presentation</vt:lpstr>
      <vt:lpstr>3_Blank Presentation</vt:lpstr>
      <vt:lpstr>HC - SC English</vt:lpstr>
      <vt:lpstr>Système d’alerte et d’intervention à la chaleur  SAIC     Janvier 2020   </vt:lpstr>
      <vt:lpstr>Aperçu</vt:lpstr>
      <vt:lpstr>SAIC</vt:lpstr>
      <vt:lpstr>Population à risque pendant une vague de chaleur</vt:lpstr>
      <vt:lpstr>PowerPoint Presentation</vt:lpstr>
      <vt:lpstr>Atmosphère se réchauffe  </vt:lpstr>
      <vt:lpstr>PowerPoint Presentation</vt:lpstr>
      <vt:lpstr>PowerPoint Presentation</vt:lpstr>
      <vt:lpstr>PowerPoint Presentation</vt:lpstr>
      <vt:lpstr>PowerPoint Presentation</vt:lpstr>
      <vt:lpstr>Vagues de chaleur meutrières récentes  </vt:lpstr>
      <vt:lpstr>PowerPoint Presentation</vt:lpstr>
      <vt:lpstr>Chaleur extrême</vt:lpstr>
      <vt:lpstr>Chaleur extrême</vt:lpstr>
      <vt:lpstr>Chaleur extrême</vt:lpstr>
      <vt:lpstr>PowerPoint Presentation</vt:lpstr>
      <vt:lpstr>PowerPoint Presentation</vt:lpstr>
      <vt:lpstr> Australie Janvier 2020</vt:lpstr>
      <vt:lpstr>Sydney Janvier 2020</vt:lpstr>
      <vt:lpstr>PowerPoint Presentation</vt:lpstr>
      <vt:lpstr>PowerPoint Presentation</vt:lpstr>
      <vt:lpstr>Maison avec Air Climatisé</vt:lpstr>
      <vt:lpstr>SAIC         Niveaux d’alerte</vt:lpstr>
      <vt:lpstr>Déclencheurs  des alertes </vt:lpstr>
      <vt:lpstr>SAIC 2017 Nombre d’alertes par ville</vt:lpstr>
      <vt:lpstr>SAIC 2018 Nombre d’alertes par ville</vt:lpstr>
      <vt:lpstr>SAIC 2019 Nombres d’alertes par ville</vt:lpstr>
      <vt:lpstr>SAIC    Fonctionnement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Dept. of Health &amp; Wellness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Dept. of Health &amp; Wellness</dc:creator>
  <cp:lastModifiedBy>Hamel, Stephan (ELG/EGL)</cp:lastModifiedBy>
  <cp:revision>189</cp:revision>
  <cp:lastPrinted>2016-02-03T17:48:51Z</cp:lastPrinted>
  <dcterms:created xsi:type="dcterms:W3CDTF">2009-08-24T12:16:33Z</dcterms:created>
  <dcterms:modified xsi:type="dcterms:W3CDTF">2020-01-08T15:08:21Z</dcterms:modified>
</cp:coreProperties>
</file>