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90" r:id="rId5"/>
    <p:sldId id="291" r:id="rId6"/>
    <p:sldId id="260" r:id="rId7"/>
    <p:sldId id="266" r:id="rId8"/>
    <p:sldId id="267" r:id="rId9"/>
    <p:sldId id="268" r:id="rId10"/>
    <p:sldId id="269" r:id="rId11"/>
    <p:sldId id="270" r:id="rId12"/>
    <p:sldId id="264" r:id="rId13"/>
    <p:sldId id="285" r:id="rId14"/>
    <p:sldId id="272" r:id="rId15"/>
    <p:sldId id="286" r:id="rId16"/>
    <p:sldId id="287" r:id="rId17"/>
    <p:sldId id="288" r:id="rId18"/>
    <p:sldId id="289" r:id="rId19"/>
    <p:sldId id="271" r:id="rId20"/>
    <p:sldId id="29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per, Don (DPS/MSP)" initials="TD(" lastIdx="1" clrIdx="0">
    <p:extLst>
      <p:ext uri="{19B8F6BF-5375-455C-9EA6-DF929625EA0E}">
        <p15:presenceInfo xmlns:p15="http://schemas.microsoft.com/office/powerpoint/2012/main" userId="S-1-5-21-4191016595-1503350669-2086681662-23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197" autoAdjust="0"/>
  </p:normalViewPr>
  <p:slideViewPr>
    <p:cSldViewPr snapToGrid="0">
      <p:cViewPr varScale="1">
        <p:scale>
          <a:sx n="63" d="100"/>
          <a:sy n="63"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D70FD-DF4C-4722-9AF6-7A4387C38697}" type="datetimeFigureOut">
              <a:rPr lang="en-CA" smtClean="0"/>
              <a:t>2020-01-09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7BA7E-B7A5-449E-9EFE-1D534FEE3EBB}" type="slidenum">
              <a:rPr lang="en-CA" smtClean="0"/>
              <a:t>‹#›</a:t>
            </a:fld>
            <a:endParaRPr lang="en-CA"/>
          </a:p>
        </p:txBody>
      </p:sp>
    </p:spTree>
    <p:extLst>
      <p:ext uri="{BB962C8B-B14F-4D97-AF65-F5344CB8AC3E}">
        <p14:creationId xmlns:p14="http://schemas.microsoft.com/office/powerpoint/2010/main" val="8332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F70E0B-9BD8-40D9-BBFA-61C1C5C05900}" type="slidenum">
              <a:rPr lang="en-CA" smtClean="0"/>
              <a:t>3</a:t>
            </a:fld>
            <a:endParaRPr lang="en-CA"/>
          </a:p>
        </p:txBody>
      </p:sp>
    </p:spTree>
    <p:extLst>
      <p:ext uri="{BB962C8B-B14F-4D97-AF65-F5344CB8AC3E}">
        <p14:creationId xmlns:p14="http://schemas.microsoft.com/office/powerpoint/2010/main" val="272251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Les collectivités peuvent déterminer leur niveau de participation, qui va de la base, comme l’activation et la communication, à un niveau plus avancé pour celles qui ont plus de ressources et qui veulent participer à un niveau supérieur.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6D347C-5AB2-402F-AD31-C5A676B72C29}" type="slidenum">
              <a:rPr lang="en-CA" smtClean="0"/>
              <a:t>4</a:t>
            </a:fld>
            <a:endParaRPr lang="en-CA" dirty="0"/>
          </a:p>
        </p:txBody>
      </p:sp>
    </p:spTree>
    <p:extLst>
      <p:ext uri="{BB962C8B-B14F-4D97-AF65-F5344CB8AC3E}">
        <p14:creationId xmlns:p14="http://schemas.microsoft.com/office/powerpoint/2010/main" val="47625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Tout autre organisme ou ministère qui souhaite participer.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6D347C-5AB2-402F-AD31-C5A676B72C29}" type="slidenum">
              <a:rPr lang="en-CA" smtClean="0"/>
              <a:t>12</a:t>
            </a:fld>
            <a:endParaRPr lang="en-CA" dirty="0"/>
          </a:p>
        </p:txBody>
      </p:sp>
    </p:spTree>
    <p:extLst>
      <p:ext uri="{BB962C8B-B14F-4D97-AF65-F5344CB8AC3E}">
        <p14:creationId xmlns:p14="http://schemas.microsoft.com/office/powerpoint/2010/main" val="4177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Toutes les conférences de planifications seront diffusées sur WebEx, mais les participants sont invités à se rendre dans leur CROU pour y assister. Le CPOU sera responsable du WebEx. La date de l’exercice sera confirmée lors de la CPI du 18 janvier. Les heures peuvent varier.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6D347C-5AB2-402F-AD31-C5A676B72C29}" type="slidenum">
              <a:rPr lang="en-CA" smtClean="0"/>
              <a:t>15</a:t>
            </a:fld>
            <a:endParaRPr lang="en-CA" dirty="0"/>
          </a:p>
        </p:txBody>
      </p:sp>
    </p:spTree>
    <p:extLst>
      <p:ext uri="{BB962C8B-B14F-4D97-AF65-F5344CB8AC3E}">
        <p14:creationId xmlns:p14="http://schemas.microsoft.com/office/powerpoint/2010/main" val="322913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Nous sommes encore en processus d’apprentissage et par conséquent il n’y aura pas d’évaluation formelle. Un groupe de travail de l’OMU NB préparera un formulaire que les participants pourront utiliser pour faire part de leurs impressions sur l’exercice.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6D347C-5AB2-402F-AD31-C5A676B72C29}" type="slidenum">
              <a:rPr lang="en-CA" smtClean="0"/>
              <a:t>16</a:t>
            </a:fld>
            <a:endParaRPr lang="en-CA" dirty="0"/>
          </a:p>
        </p:txBody>
      </p:sp>
    </p:spTree>
    <p:extLst>
      <p:ext uri="{BB962C8B-B14F-4D97-AF65-F5344CB8AC3E}">
        <p14:creationId xmlns:p14="http://schemas.microsoft.com/office/powerpoint/2010/main" val="174003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5450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90755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059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08703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229093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414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C3C51-0FA8-4993-875C-C49188101F86}" type="datetimeFigureOut">
              <a:rPr lang="en-CA" smtClean="0"/>
              <a:t>2020-01-09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935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C3C51-0FA8-4993-875C-C49188101F86}" type="datetimeFigureOut">
              <a:rPr lang="en-CA" smtClean="0"/>
              <a:t>2020-01-09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71348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C3C51-0FA8-4993-875C-C49188101F86}" type="datetimeFigureOut">
              <a:rPr lang="en-CA" smtClean="0"/>
              <a:t>2020-01-09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1877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4204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9006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3C51-0FA8-4993-875C-C49188101F86}" type="datetimeFigureOut">
              <a:rPr lang="en-CA" smtClean="0"/>
              <a:t>2020-01-09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DFA9-109E-413B-8112-59002176C124}" type="slidenum">
              <a:rPr lang="en-CA" smtClean="0"/>
              <a:t>‹#›</a:t>
            </a:fld>
            <a:endParaRPr lang="en-CA"/>
          </a:p>
        </p:txBody>
      </p:sp>
    </p:spTree>
    <p:extLst>
      <p:ext uri="{BB962C8B-B14F-4D97-AF65-F5344CB8AC3E}">
        <p14:creationId xmlns:p14="http://schemas.microsoft.com/office/powerpoint/2010/main" val="263241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gnb.ca/brunswicke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ydmhqPjXAhXhlOAKHY-4DAkQjRwIBw&amp;url=http://www.cbc.ca/news/canada/new-brunswick/3-trailers-car-hauled-out-of-storm-arthur-sinkhole-in-fredericton-1.2699941&amp;psig=AOvVaw29MdwZVEYaVj2wdxKEPIlN&amp;ust=15127502388417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brunswickex@gnb.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3C82-AAAC-4B96-996E-35538C95EE39}"/>
              </a:ext>
            </a:extLst>
          </p:cNvPr>
          <p:cNvSpPr>
            <a:spLocks noGrp="1"/>
          </p:cNvSpPr>
          <p:nvPr>
            <p:ph type="ctrTitle"/>
          </p:nvPr>
        </p:nvSpPr>
        <p:spPr/>
        <p:txBody>
          <a:bodyPr/>
          <a:lstStyle/>
          <a:p>
            <a:r>
              <a:rPr lang="en-CA" b="1" dirty="0" err="1"/>
              <a:t>Exercice</a:t>
            </a:r>
            <a:br>
              <a:rPr lang="en-CA" b="1" dirty="0"/>
            </a:br>
            <a:r>
              <a:rPr lang="en-CA" b="1" dirty="0"/>
              <a:t>Brunswick Charlie 2020</a:t>
            </a:r>
          </a:p>
        </p:txBody>
      </p:sp>
      <p:pic>
        <p:nvPicPr>
          <p:cNvPr id="4" name="Picture 3">
            <a:extLst>
              <a:ext uri="{FF2B5EF4-FFF2-40B4-BE49-F238E27FC236}">
                <a16:creationId xmlns:a16="http://schemas.microsoft.com/office/drawing/2014/main" id="{A838EEE2-04E5-4F70-8151-81B93641E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54" y="3509963"/>
            <a:ext cx="2090504" cy="2091308"/>
          </a:xfrm>
          <a:prstGeom prst="rect">
            <a:avLst/>
          </a:prstGeom>
        </p:spPr>
      </p:pic>
    </p:spTree>
    <p:extLst>
      <p:ext uri="{BB962C8B-B14F-4D97-AF65-F5344CB8AC3E}">
        <p14:creationId xmlns:p14="http://schemas.microsoft.com/office/powerpoint/2010/main" val="2684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FACB7-9E98-4741-A8EF-753A830D1A45}"/>
              </a:ext>
            </a:extLst>
          </p:cNvPr>
          <p:cNvPicPr>
            <a:picLocks noChangeAspect="1"/>
          </p:cNvPicPr>
          <p:nvPr/>
        </p:nvPicPr>
        <p:blipFill>
          <a:blip r:embed="rId2"/>
          <a:stretch>
            <a:fillRect/>
          </a:stretch>
        </p:blipFill>
        <p:spPr>
          <a:xfrm>
            <a:off x="-37475" y="113285"/>
            <a:ext cx="9084039" cy="6965645"/>
          </a:xfrm>
          <a:prstGeom prst="rect">
            <a:avLst/>
          </a:prstGeom>
        </p:spPr>
      </p:pic>
    </p:spTree>
    <p:extLst>
      <p:ext uri="{BB962C8B-B14F-4D97-AF65-F5344CB8AC3E}">
        <p14:creationId xmlns:p14="http://schemas.microsoft.com/office/powerpoint/2010/main" val="3917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4DC4-5FE9-4197-ABC0-BDAEA0DB668C}"/>
              </a:ext>
            </a:extLst>
          </p:cNvPr>
          <p:cNvSpPr/>
          <p:nvPr/>
        </p:nvSpPr>
        <p:spPr>
          <a:xfrm>
            <a:off x="487262" y="1068410"/>
            <a:ext cx="7886700" cy="4247317"/>
          </a:xfrm>
          <a:prstGeom prst="rect">
            <a:avLst/>
          </a:prstGeom>
        </p:spPr>
        <p:txBody>
          <a:bodyPr wrap="square">
            <a:spAutoFit/>
          </a:bodyPr>
          <a:lstStyle/>
          <a:p>
            <a:pPr marL="457200" indent="-457200">
              <a:buFont typeface="Arial" panose="020B0604020202020204" pitchFamily="34" charset="0"/>
              <a:buChar char="•"/>
            </a:pPr>
            <a:r>
              <a:rPr lang="fr-FR" sz="2700" dirty="0"/>
              <a:t>L’Organisation des mesures d’urgence du Nouveau-Brunswick (OMU NB) a créé un site Web qui assurera un accès à l’information et aux mises à jour relatives à l’exercice.</a:t>
            </a:r>
          </a:p>
          <a:p>
            <a:pPr marL="457200" indent="-457200">
              <a:buFont typeface="Arial" panose="020B0604020202020204" pitchFamily="34" charset="0"/>
              <a:buChar char="•"/>
            </a:pPr>
            <a:r>
              <a:rPr lang="fr-FR" sz="2700" dirty="0"/>
              <a:t>Le site indiquera l’avancement de la conception et de la réalisation de l’exercice et comportera des liens vers d’autres informations pertinentes.</a:t>
            </a:r>
          </a:p>
          <a:p>
            <a:pPr marL="457200" indent="-457200">
              <a:buFont typeface="Arial" panose="020B0604020202020204" pitchFamily="34" charset="0"/>
              <a:buChar char="•"/>
            </a:pPr>
            <a:r>
              <a:rPr lang="fr-FR" sz="2700" dirty="0"/>
              <a:t>Liste des participants</a:t>
            </a:r>
          </a:p>
          <a:p>
            <a:pPr marL="457200" indent="-457200">
              <a:buFont typeface="Arial" panose="020B0604020202020204" pitchFamily="34" charset="0"/>
              <a:buChar char="•"/>
            </a:pPr>
            <a:r>
              <a:rPr lang="fr-FR" sz="2700" dirty="0"/>
              <a:t>Le site est accessible à l’adresse suivante : </a:t>
            </a:r>
            <a:r>
              <a:rPr lang="en-CA" sz="2700" dirty="0"/>
              <a:t> </a:t>
            </a:r>
            <a:r>
              <a:rPr lang="en-CA" sz="2700" u="sng" dirty="0">
                <a:solidFill>
                  <a:srgbClr val="1F497D"/>
                </a:solidFill>
                <a:ea typeface="Calibri"/>
                <a:hlinkClick r:id="rId2"/>
              </a:rPr>
              <a:t>www.gnb.ca/brunswickex</a:t>
            </a:r>
            <a:endParaRPr lang="en-CA" sz="2700" dirty="0">
              <a:solidFill>
                <a:srgbClr val="FF0000"/>
              </a:solidFill>
            </a:endParaRPr>
          </a:p>
        </p:txBody>
      </p:sp>
      <p:sp>
        <p:nvSpPr>
          <p:cNvPr id="4" name="Rectangle 3">
            <a:extLst>
              <a:ext uri="{FF2B5EF4-FFF2-40B4-BE49-F238E27FC236}">
                <a16:creationId xmlns:a16="http://schemas.microsoft.com/office/drawing/2014/main" id="{81AC951E-D940-4EBF-B675-D4340FCE5898}"/>
              </a:ext>
            </a:extLst>
          </p:cNvPr>
          <p:cNvSpPr/>
          <p:nvPr/>
        </p:nvSpPr>
        <p:spPr>
          <a:xfrm>
            <a:off x="1165857" y="196494"/>
            <a:ext cx="7714901" cy="646331"/>
          </a:xfrm>
          <a:prstGeom prst="rect">
            <a:avLst/>
          </a:prstGeom>
        </p:spPr>
        <p:txBody>
          <a:bodyPr wrap="square">
            <a:spAutoFit/>
          </a:bodyPr>
          <a:lstStyle/>
          <a:p>
            <a:r>
              <a:rPr lang="de-DE" sz="3600" b="1" dirty="0"/>
              <a:t>Site Web de Brunswick Charlie 2020</a:t>
            </a:r>
            <a:endParaRPr lang="en-CA" sz="3600" dirty="0"/>
          </a:p>
        </p:txBody>
      </p:sp>
    </p:spTree>
    <p:extLst>
      <p:ext uri="{BB962C8B-B14F-4D97-AF65-F5344CB8AC3E}">
        <p14:creationId xmlns:p14="http://schemas.microsoft.com/office/powerpoint/2010/main" val="4514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0987"/>
            <a:ext cx="6172200" cy="857250"/>
          </a:xfrm>
        </p:spPr>
        <p:txBody>
          <a:bodyPr/>
          <a:lstStyle/>
          <a:p>
            <a:pPr algn="ctr"/>
            <a:r>
              <a:rPr lang="en-CA" b="1" dirty="0"/>
              <a:t>Participants</a:t>
            </a:r>
          </a:p>
        </p:txBody>
      </p:sp>
      <p:sp>
        <p:nvSpPr>
          <p:cNvPr id="3" name="Content Placeholder 2"/>
          <p:cNvSpPr>
            <a:spLocks noGrp="1"/>
          </p:cNvSpPr>
          <p:nvPr>
            <p:ph idx="1"/>
          </p:nvPr>
        </p:nvSpPr>
        <p:spPr>
          <a:xfrm>
            <a:off x="688898" y="968237"/>
            <a:ext cx="8236976" cy="3698659"/>
          </a:xfrm>
        </p:spPr>
        <p:txBody>
          <a:bodyPr>
            <a:normAutofit fontScale="47500" lnSpcReduction="20000"/>
          </a:bodyPr>
          <a:lstStyle/>
          <a:p>
            <a:pPr marL="0" indent="0">
              <a:buNone/>
            </a:pPr>
            <a:r>
              <a:rPr lang="fr-FR" sz="4400" dirty="0"/>
              <a:t>Il y aura de nombreux participants, dont les suivants :</a:t>
            </a:r>
            <a:endParaRPr lang="en-CA" sz="4400" dirty="0"/>
          </a:p>
          <a:p>
            <a:pPr lvl="0"/>
            <a:r>
              <a:rPr lang="fr-FR" sz="4400" dirty="0"/>
              <a:t>OMU NB</a:t>
            </a:r>
          </a:p>
          <a:p>
            <a:pPr lvl="0"/>
            <a:r>
              <a:rPr lang="fr-FR" sz="4400" dirty="0"/>
              <a:t>Comités provincial et régionaux des mesures d’urgence</a:t>
            </a:r>
          </a:p>
          <a:p>
            <a:pPr lvl="0"/>
            <a:r>
              <a:rPr lang="fr-FR" sz="4400" dirty="0"/>
              <a:t>Forces armées canadiennes (par l’intermédiaire de la Force opérationnelle interarmées de l’Atlantique)</a:t>
            </a:r>
          </a:p>
          <a:p>
            <a:pPr lvl="0"/>
            <a:r>
              <a:rPr lang="fr-FR" sz="4400" dirty="0"/>
              <a:t>Environnement et Changement climatique Canada</a:t>
            </a:r>
          </a:p>
          <a:p>
            <a:pPr lvl="0"/>
            <a:r>
              <a:rPr lang="fr-FR" sz="4400" dirty="0"/>
              <a:t>Coordonnatrices et coordonnateurs de la gestion régionale des urgences</a:t>
            </a:r>
          </a:p>
          <a:p>
            <a:pPr lvl="0"/>
            <a:r>
              <a:rPr lang="fr-FR" sz="4400" dirty="0"/>
              <a:t>Collectivités participantes du Nouveau-Brunswick</a:t>
            </a:r>
          </a:p>
          <a:p>
            <a:pPr lvl="0"/>
            <a:r>
              <a:rPr lang="fr-FR" sz="4400" dirty="0"/>
              <a:t>Partenaires et organismes du gouvernement du Nouveau-Brunswick à déterminer </a:t>
            </a:r>
          </a:p>
        </p:txBody>
      </p:sp>
    </p:spTree>
    <p:extLst>
      <p:ext uri="{BB962C8B-B14F-4D97-AF65-F5344CB8AC3E}">
        <p14:creationId xmlns:p14="http://schemas.microsoft.com/office/powerpoint/2010/main" val="361920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1146"/>
            <a:ext cx="6172200" cy="857250"/>
          </a:xfrm>
        </p:spPr>
        <p:txBody>
          <a:bodyPr/>
          <a:lstStyle/>
          <a:p>
            <a:pPr algn="ctr"/>
            <a:r>
              <a:rPr lang="en-CA" b="1" dirty="0"/>
              <a:t>Agents de </a:t>
            </a:r>
            <a:r>
              <a:rPr lang="en-CA" b="1" dirty="0" err="1"/>
              <a:t>confiance</a:t>
            </a:r>
            <a:endParaRPr lang="en-CA" b="1" dirty="0"/>
          </a:p>
        </p:txBody>
      </p:sp>
      <p:sp>
        <p:nvSpPr>
          <p:cNvPr id="3" name="Content Placeholder 2"/>
          <p:cNvSpPr>
            <a:spLocks noGrp="1"/>
          </p:cNvSpPr>
          <p:nvPr>
            <p:ph idx="1"/>
          </p:nvPr>
        </p:nvSpPr>
        <p:spPr>
          <a:xfrm>
            <a:off x="1485900" y="1532165"/>
            <a:ext cx="6172200" cy="3394472"/>
          </a:xfrm>
        </p:spPr>
        <p:txBody>
          <a:bodyPr>
            <a:normAutofit fontScale="85000" lnSpcReduction="10000"/>
          </a:bodyPr>
          <a:lstStyle/>
          <a:p>
            <a:r>
              <a:rPr lang="fr-FR" dirty="0"/>
              <a:t>La conception de l’exercice prévoit ce qu’on appelle des « agents de confiance », qui ne sont pas des participants à l’exercice.</a:t>
            </a:r>
          </a:p>
          <a:p>
            <a:r>
              <a:rPr lang="fr-FR" dirty="0"/>
              <a:t>Les agents de confiance sont des contrôleurs de l’exercice représentant des participants pendant la conception de l’exercice.</a:t>
            </a:r>
          </a:p>
          <a:p>
            <a:r>
              <a:rPr lang="fr-FR" dirty="0"/>
              <a:t>Les agents de confiance sont chargés de fournir des intrants ou des activités à inclure dans l’exercice pour les participants qu’ils représentent.</a:t>
            </a:r>
          </a:p>
        </p:txBody>
      </p:sp>
    </p:spTree>
    <p:extLst>
      <p:ext uri="{BB962C8B-B14F-4D97-AF65-F5344CB8AC3E}">
        <p14:creationId xmlns:p14="http://schemas.microsoft.com/office/powerpoint/2010/main" val="28493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6DB7F-E178-4226-9BED-0AF2A7C80C89}"/>
              </a:ext>
            </a:extLst>
          </p:cNvPr>
          <p:cNvSpPr/>
          <p:nvPr/>
        </p:nvSpPr>
        <p:spPr>
          <a:xfrm>
            <a:off x="556053" y="1393723"/>
            <a:ext cx="7872649" cy="3416320"/>
          </a:xfrm>
          <a:prstGeom prst="rect">
            <a:avLst/>
          </a:prstGeom>
        </p:spPr>
        <p:txBody>
          <a:bodyPr wrap="square">
            <a:spAutoFit/>
          </a:bodyPr>
          <a:lstStyle/>
          <a:p>
            <a:r>
              <a:rPr lang="fr-FR" b="1" dirty="0"/>
              <a:t>Les objectifs de l’OMU NB sont les mêmes que lors des exercices précédents :</a:t>
            </a:r>
            <a:endParaRPr lang="en-CA" b="1" dirty="0"/>
          </a:p>
          <a:p>
            <a:r>
              <a:rPr lang="fr-FR" dirty="0"/>
              <a:t>Activation des COU municipaux et locaux </a:t>
            </a:r>
          </a:p>
          <a:p>
            <a:r>
              <a:rPr lang="fr-FR" dirty="0"/>
              <a:t>Mise à l’essai des plans locaux d’intervention en cas d’urgence</a:t>
            </a:r>
          </a:p>
          <a:p>
            <a:r>
              <a:rPr lang="fr-FR" dirty="0"/>
              <a:t>Communications à tous les niveaux</a:t>
            </a:r>
          </a:p>
          <a:p>
            <a:r>
              <a:rPr lang="fr-FR" dirty="0"/>
              <a:t>Exigences en matière de rapports</a:t>
            </a:r>
          </a:p>
          <a:p>
            <a:r>
              <a:rPr lang="fr-FR" dirty="0"/>
              <a:t>Engagement d’une discussion sur l’état d’urgence local et l’état d’urgence</a:t>
            </a:r>
          </a:p>
          <a:p>
            <a:r>
              <a:rPr lang="fr-FR" dirty="0"/>
              <a:t>Engagement d’une discussion sur les demandes  </a:t>
            </a:r>
          </a:p>
          <a:p>
            <a:r>
              <a:rPr lang="fr-FR" dirty="0"/>
              <a:t>d’aide et la prestation de services (FAC)</a:t>
            </a:r>
          </a:p>
          <a:p>
            <a:r>
              <a:rPr lang="fr-FR" dirty="0"/>
              <a:t>Occasion pour les intervenants en recherche et sauvetage de participer</a:t>
            </a:r>
            <a:endParaRPr lang="en-CA" dirty="0"/>
          </a:p>
          <a:p>
            <a:endParaRPr lang="en-CA" dirty="0"/>
          </a:p>
          <a:p>
            <a:r>
              <a:rPr lang="en-CA" b="1" dirty="0" err="1"/>
              <a:t>Objectifs</a:t>
            </a:r>
            <a:r>
              <a:rPr lang="en-CA" b="1" dirty="0"/>
              <a:t> </a:t>
            </a:r>
            <a:r>
              <a:rPr lang="en-CA" b="1" dirty="0" err="1"/>
              <a:t>locaux</a:t>
            </a:r>
            <a:endParaRPr lang="en-CA" b="1" dirty="0"/>
          </a:p>
          <a:p>
            <a:r>
              <a:rPr lang="fr-FR" dirty="0"/>
              <a:t>À établir à l’échelle locale</a:t>
            </a:r>
            <a:endParaRPr lang="en-CA" dirty="0"/>
          </a:p>
        </p:txBody>
      </p:sp>
      <p:pic>
        <p:nvPicPr>
          <p:cNvPr id="5" name="Picture 2" descr="D:\images 3.jpg">
            <a:extLst>
              <a:ext uri="{FF2B5EF4-FFF2-40B4-BE49-F238E27FC236}">
                <a16:creationId xmlns:a16="http://schemas.microsoft.com/office/drawing/2014/main" id="{D672AF20-D454-4A7D-9A0E-1D8FF23CB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786" y="4073511"/>
            <a:ext cx="1851611" cy="1390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E8D93-B5D1-4EE8-B540-A080BE1C24E1}"/>
              </a:ext>
            </a:extLst>
          </p:cNvPr>
          <p:cNvSpPr txBox="1"/>
          <p:nvPr/>
        </p:nvSpPr>
        <p:spPr>
          <a:xfrm>
            <a:off x="2465475" y="497295"/>
            <a:ext cx="4502117" cy="600164"/>
          </a:xfrm>
          <a:prstGeom prst="rect">
            <a:avLst/>
          </a:prstGeom>
          <a:noFill/>
        </p:spPr>
        <p:txBody>
          <a:bodyPr wrap="square" rtlCol="0">
            <a:spAutoFit/>
          </a:bodyPr>
          <a:lstStyle/>
          <a:p>
            <a:r>
              <a:rPr lang="en-CA" sz="3300" b="1" dirty="0" err="1"/>
              <a:t>Objectifs</a:t>
            </a:r>
            <a:r>
              <a:rPr lang="en-CA" sz="3300" b="1" dirty="0"/>
              <a:t> de </a:t>
            </a:r>
            <a:r>
              <a:rPr lang="en-CA" sz="3300" b="1" dirty="0" err="1"/>
              <a:t>l’exercice</a:t>
            </a:r>
            <a:endParaRPr lang="en-CA" sz="3300" b="1" dirty="0"/>
          </a:p>
        </p:txBody>
      </p:sp>
    </p:spTree>
    <p:extLst>
      <p:ext uri="{BB962C8B-B14F-4D97-AF65-F5344CB8AC3E}">
        <p14:creationId xmlns:p14="http://schemas.microsoft.com/office/powerpoint/2010/main" val="329127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3107"/>
            <a:ext cx="6172200" cy="857250"/>
          </a:xfrm>
        </p:spPr>
        <p:txBody>
          <a:bodyPr/>
          <a:lstStyle/>
          <a:p>
            <a:pPr algn="ctr"/>
            <a:r>
              <a:rPr lang="en-CA" b="1" dirty="0"/>
              <a:t>Dates </a:t>
            </a:r>
            <a:r>
              <a:rPr lang="en-CA" b="1" dirty="0" err="1"/>
              <a:t>importantes</a:t>
            </a:r>
            <a:endParaRPr lang="en-CA" b="1" dirty="0"/>
          </a:p>
        </p:txBody>
      </p:sp>
      <p:sp>
        <p:nvSpPr>
          <p:cNvPr id="3" name="Content Placeholder 2"/>
          <p:cNvSpPr>
            <a:spLocks noGrp="1"/>
          </p:cNvSpPr>
          <p:nvPr>
            <p:ph idx="1"/>
          </p:nvPr>
        </p:nvSpPr>
        <p:spPr>
          <a:xfrm>
            <a:off x="1133061" y="1030357"/>
            <a:ext cx="6172200" cy="3394472"/>
          </a:xfrm>
        </p:spPr>
        <p:txBody>
          <a:bodyPr>
            <a:normAutofit lnSpcReduction="10000"/>
          </a:bodyPr>
          <a:lstStyle/>
          <a:p>
            <a:pPr lvl="0"/>
            <a:r>
              <a:rPr lang="fr-FR" dirty="0"/>
              <a:t>Conférence de planification initiale (CPI) – 14 janv. de 0900 à 1500   </a:t>
            </a:r>
          </a:p>
          <a:p>
            <a:pPr lvl="0"/>
            <a:r>
              <a:rPr lang="fr-FR" dirty="0"/>
              <a:t>Conférence de planification principale (CPP) – 12 fév. de 0900 à 1500   </a:t>
            </a:r>
          </a:p>
          <a:p>
            <a:pPr lvl="0"/>
            <a:r>
              <a:rPr lang="fr-FR" dirty="0"/>
              <a:t>Conférence de planification finale (CPF) – 15 avril de 0900 à 1500   </a:t>
            </a:r>
          </a:p>
          <a:p>
            <a:pPr lvl="0"/>
            <a:r>
              <a:rPr lang="fr-FR" dirty="0"/>
              <a:t>Exercice Brunswick Charlie – 2 juin de 0900 à 2000 à l’échelle de la province</a:t>
            </a:r>
          </a:p>
        </p:txBody>
      </p:sp>
    </p:spTree>
    <p:extLst>
      <p:ext uri="{BB962C8B-B14F-4D97-AF65-F5344CB8AC3E}">
        <p14:creationId xmlns:p14="http://schemas.microsoft.com/office/powerpoint/2010/main" val="206510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083" y="0"/>
            <a:ext cx="6172200" cy="857250"/>
          </a:xfrm>
        </p:spPr>
        <p:txBody>
          <a:bodyPr/>
          <a:lstStyle/>
          <a:p>
            <a:r>
              <a:rPr lang="en-CA" b="1" dirty="0"/>
              <a:t>Analyse après action</a:t>
            </a:r>
          </a:p>
        </p:txBody>
      </p:sp>
      <p:sp>
        <p:nvSpPr>
          <p:cNvPr id="3" name="Content Placeholder 2"/>
          <p:cNvSpPr>
            <a:spLocks noGrp="1"/>
          </p:cNvSpPr>
          <p:nvPr>
            <p:ph idx="1"/>
          </p:nvPr>
        </p:nvSpPr>
        <p:spPr>
          <a:xfrm>
            <a:off x="1326284" y="710954"/>
            <a:ext cx="6343650" cy="3280172"/>
          </a:xfrm>
        </p:spPr>
        <p:txBody>
          <a:bodyPr>
            <a:normAutofit lnSpcReduction="10000"/>
          </a:bodyPr>
          <a:lstStyle/>
          <a:p>
            <a:r>
              <a:rPr lang="fr-FR" dirty="0"/>
              <a:t>On encourage tous les participants à faire leur autoévaluation.</a:t>
            </a:r>
          </a:p>
          <a:p>
            <a:r>
              <a:rPr lang="fr-FR" dirty="0"/>
              <a:t>La mise en commun des pratiques exemplaires et des leçons importantes tirées de l’exercice est encouragée; l’OMU NB fera la compilation des points.</a:t>
            </a:r>
          </a:p>
          <a:p>
            <a:r>
              <a:rPr lang="fr-FR" dirty="0"/>
              <a:t>Le gabarit d’AAA de l’OMU NB sera disponible sur le site Web de l’exercice.</a:t>
            </a:r>
            <a:endParaRPr lang="en-CA" dirty="0"/>
          </a:p>
          <a:p>
            <a:endParaRPr lang="en-CA" dirty="0"/>
          </a:p>
        </p:txBody>
      </p:sp>
      <p:pic>
        <p:nvPicPr>
          <p:cNvPr id="1026" name="Picture 2" descr="Image result for nb hurricane arthur pi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199" y="3777728"/>
            <a:ext cx="3568383" cy="200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0457" y="194641"/>
            <a:ext cx="6172200" cy="857250"/>
          </a:xfrm>
        </p:spPr>
        <p:txBody>
          <a:bodyPr>
            <a:normAutofit fontScale="90000"/>
          </a:bodyPr>
          <a:lstStyle/>
          <a:p>
            <a:r>
              <a:rPr lang="fr-FR" b="1" dirty="0"/>
              <a:t>Pourquoi devriez-vous participer à cet exercice?</a:t>
            </a:r>
            <a:endParaRPr lang="en-CA" b="1" dirty="0"/>
          </a:p>
        </p:txBody>
      </p:sp>
      <p:sp>
        <p:nvSpPr>
          <p:cNvPr id="3" name="Content Placeholder 2"/>
          <p:cNvSpPr>
            <a:spLocks noGrp="1"/>
          </p:cNvSpPr>
          <p:nvPr>
            <p:ph idx="1"/>
          </p:nvPr>
        </p:nvSpPr>
        <p:spPr>
          <a:xfrm>
            <a:off x="1221449" y="1530862"/>
            <a:ext cx="6172200" cy="3394472"/>
          </a:xfrm>
        </p:spPr>
        <p:txBody>
          <a:bodyPr/>
          <a:lstStyle/>
          <a:p>
            <a:r>
              <a:rPr lang="fr-FR" dirty="0"/>
              <a:t>Il s’agit d’une excellente occasion :</a:t>
            </a:r>
            <a:endParaRPr lang="en-CA" dirty="0"/>
          </a:p>
          <a:p>
            <a:pPr marL="457200" lvl="1" indent="0">
              <a:buNone/>
            </a:pPr>
            <a:r>
              <a:rPr lang="fr-FR" dirty="0"/>
              <a:t>pour les personnes chargées de la gestion des urgences, de prendre part à un exercice d’envergure provinciale qui sera axé uniquement sur les besoins individuels des collectivités;</a:t>
            </a:r>
          </a:p>
          <a:p>
            <a:pPr marL="457200" lvl="1" indent="0">
              <a:buNone/>
            </a:pPr>
            <a:endParaRPr lang="fr-FR" dirty="0"/>
          </a:p>
          <a:p>
            <a:pPr marL="457200" lvl="1" indent="0">
              <a:buNone/>
            </a:pPr>
            <a:r>
              <a:rPr lang="fr-FR" dirty="0"/>
              <a:t>de partager les pratiques exemplaires.</a:t>
            </a:r>
          </a:p>
        </p:txBody>
      </p:sp>
    </p:spTree>
    <p:extLst>
      <p:ext uri="{BB962C8B-B14F-4D97-AF65-F5344CB8AC3E}">
        <p14:creationId xmlns:p14="http://schemas.microsoft.com/office/powerpoint/2010/main" val="194145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995" y="115719"/>
            <a:ext cx="6172200" cy="857250"/>
          </a:xfrm>
        </p:spPr>
        <p:txBody>
          <a:bodyPr>
            <a:normAutofit fontScale="90000"/>
          </a:bodyPr>
          <a:lstStyle/>
          <a:p>
            <a:r>
              <a:rPr lang="en-CA" b="1" dirty="0"/>
              <a:t>Comment </a:t>
            </a:r>
            <a:r>
              <a:rPr lang="en-CA" b="1" dirty="0" err="1"/>
              <a:t>peut</a:t>
            </a:r>
            <a:r>
              <a:rPr lang="en-CA" b="1" dirty="0"/>
              <a:t>-on </a:t>
            </a:r>
            <a:r>
              <a:rPr lang="en-CA" b="1" dirty="0" err="1"/>
              <a:t>s’inscrire</a:t>
            </a:r>
            <a:r>
              <a:rPr lang="en-CA" b="1" dirty="0"/>
              <a:t>?</a:t>
            </a:r>
          </a:p>
        </p:txBody>
      </p:sp>
      <p:sp>
        <p:nvSpPr>
          <p:cNvPr id="3" name="Content Placeholder 2"/>
          <p:cNvSpPr>
            <a:spLocks noGrp="1"/>
          </p:cNvSpPr>
          <p:nvPr>
            <p:ph idx="1"/>
          </p:nvPr>
        </p:nvSpPr>
        <p:spPr>
          <a:xfrm>
            <a:off x="1309481" y="1188556"/>
            <a:ext cx="6172200" cy="3394472"/>
          </a:xfrm>
        </p:spPr>
        <p:txBody>
          <a:bodyPr>
            <a:normAutofit fontScale="92500" lnSpcReduction="20000"/>
          </a:bodyPr>
          <a:lstStyle/>
          <a:p>
            <a:r>
              <a:rPr lang="fr-FR" dirty="0"/>
              <a:t>Obtenir l’autorisation de participer à l’échelle locale.</a:t>
            </a:r>
          </a:p>
          <a:p>
            <a:r>
              <a:rPr lang="fr-FR" dirty="0"/>
              <a:t>Désigner un agent de confiance capable de représenter votre collectivité et d’élaborer des intrants répondant à vos objectifs, travailler avec votre CGRU pour vous assurer d’atteindre vos objectifs.</a:t>
            </a:r>
          </a:p>
          <a:p>
            <a:r>
              <a:rPr lang="fr-FR" dirty="0"/>
              <a:t>Remplir le questionnaire et la confirmation de participation et le transmettre par courriel à </a:t>
            </a:r>
            <a:r>
              <a:rPr lang="en-CA" dirty="0">
                <a:hlinkClick r:id="rId2"/>
              </a:rPr>
              <a:t>brunswickex@gnb.ca</a:t>
            </a:r>
            <a:r>
              <a:rPr lang="en-CA" dirty="0"/>
              <a:t>.</a:t>
            </a:r>
          </a:p>
          <a:p>
            <a:pPr marL="0" indent="0">
              <a:buNone/>
            </a:pPr>
            <a:endParaRPr lang="en-CA" dirty="0"/>
          </a:p>
        </p:txBody>
      </p:sp>
    </p:spTree>
    <p:extLst>
      <p:ext uri="{BB962C8B-B14F-4D97-AF65-F5344CB8AC3E}">
        <p14:creationId xmlns:p14="http://schemas.microsoft.com/office/powerpoint/2010/main" val="160638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DA453C-14A2-4DDF-96DC-DE4BAFE1C834}"/>
              </a:ext>
            </a:extLst>
          </p:cNvPr>
          <p:cNvSpPr txBox="1"/>
          <p:nvPr/>
        </p:nvSpPr>
        <p:spPr>
          <a:xfrm>
            <a:off x="2661583" y="1273642"/>
            <a:ext cx="3930243" cy="1015663"/>
          </a:xfrm>
          <a:prstGeom prst="rect">
            <a:avLst/>
          </a:prstGeom>
          <a:noFill/>
        </p:spPr>
        <p:txBody>
          <a:bodyPr wrap="none" rtlCol="0">
            <a:spAutoFit/>
          </a:bodyPr>
          <a:lstStyle/>
          <a:p>
            <a:r>
              <a:rPr lang="en-CA" sz="6000" b="1" dirty="0"/>
              <a:t>Questions? </a:t>
            </a:r>
            <a:endParaRPr lang="en-CA" b="1" dirty="0"/>
          </a:p>
        </p:txBody>
      </p:sp>
    </p:spTree>
    <p:extLst>
      <p:ext uri="{BB962C8B-B14F-4D97-AF65-F5344CB8AC3E}">
        <p14:creationId xmlns:p14="http://schemas.microsoft.com/office/powerpoint/2010/main" val="113994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CE1-DC6E-4B85-8433-93CC767495FA}"/>
              </a:ext>
            </a:extLst>
          </p:cNvPr>
          <p:cNvSpPr>
            <a:spLocks noGrp="1"/>
          </p:cNvSpPr>
          <p:nvPr>
            <p:ph type="title"/>
          </p:nvPr>
        </p:nvSpPr>
        <p:spPr/>
        <p:txBody>
          <a:bodyPr/>
          <a:lstStyle/>
          <a:p>
            <a:pPr algn="ctr"/>
            <a:r>
              <a:rPr lang="pt-BR" dirty="0"/>
              <a:t>Logo de l’exercice Brunswick Charlie 2020</a:t>
            </a:r>
            <a:endParaRPr lang="en-CA" dirty="0"/>
          </a:p>
        </p:txBody>
      </p:sp>
      <p:pic>
        <p:nvPicPr>
          <p:cNvPr id="5" name="Content Placeholder 4" descr="A close up of a logo&#10;&#10;Description generated with very high confidence">
            <a:extLst>
              <a:ext uri="{FF2B5EF4-FFF2-40B4-BE49-F238E27FC236}">
                <a16:creationId xmlns:a16="http://schemas.microsoft.com/office/drawing/2014/main" id="{89DBB0C2-D3C9-495F-9082-C26639E2AB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516" y="2869526"/>
            <a:ext cx="7744968" cy="1977390"/>
          </a:xfrm>
        </p:spPr>
      </p:pic>
    </p:spTree>
    <p:extLst>
      <p:ext uri="{BB962C8B-B14F-4D97-AF65-F5344CB8AC3E}">
        <p14:creationId xmlns:p14="http://schemas.microsoft.com/office/powerpoint/2010/main" val="179234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C34A-C1B8-4C31-B85B-647D44961681}"/>
              </a:ext>
            </a:extLst>
          </p:cNvPr>
          <p:cNvSpPr>
            <a:spLocks noGrp="1"/>
          </p:cNvSpPr>
          <p:nvPr>
            <p:ph type="title"/>
          </p:nvPr>
        </p:nvSpPr>
        <p:spPr>
          <a:xfrm>
            <a:off x="2114550" y="-77787"/>
            <a:ext cx="7886700" cy="1325563"/>
          </a:xfrm>
        </p:spPr>
        <p:txBody>
          <a:bodyPr/>
          <a:lstStyle/>
          <a:p>
            <a:r>
              <a:rPr lang="fr-FR" dirty="0"/>
              <a:t>Calendrier d'exercice</a:t>
            </a:r>
            <a:br>
              <a:rPr lang="fr-FR" dirty="0"/>
            </a:br>
            <a:endParaRPr lang="en-CA" dirty="0"/>
          </a:p>
        </p:txBody>
      </p:sp>
      <p:sp>
        <p:nvSpPr>
          <p:cNvPr id="3" name="Content Placeholder 2">
            <a:extLst>
              <a:ext uri="{FF2B5EF4-FFF2-40B4-BE49-F238E27FC236}">
                <a16:creationId xmlns:a16="http://schemas.microsoft.com/office/drawing/2014/main" id="{1FDA7F76-20F2-4DE8-A22E-03FD60DA9BAA}"/>
              </a:ext>
            </a:extLst>
          </p:cNvPr>
          <p:cNvSpPr>
            <a:spLocks noGrp="1"/>
          </p:cNvSpPr>
          <p:nvPr>
            <p:ph idx="1"/>
          </p:nvPr>
        </p:nvSpPr>
        <p:spPr>
          <a:xfrm>
            <a:off x="628650" y="782624"/>
            <a:ext cx="8317230" cy="4840935"/>
          </a:xfrm>
        </p:spPr>
        <p:txBody>
          <a:bodyPr>
            <a:normAutofit fontScale="55000" lnSpcReduction="20000"/>
          </a:bodyPr>
          <a:lstStyle/>
          <a:p>
            <a:r>
              <a:rPr lang="fr-FR" sz="3300" dirty="0"/>
              <a:t>14 Jan - CPI</a:t>
            </a:r>
          </a:p>
          <a:p>
            <a:r>
              <a:rPr lang="fr-FR" sz="3300" dirty="0"/>
              <a:t>21 Jan - Banque des intrants publié sur le site</a:t>
            </a:r>
          </a:p>
          <a:p>
            <a:r>
              <a:rPr lang="fr-FR" sz="3300" dirty="0"/>
              <a:t>29 Jan- groupe de travail avec pers clé</a:t>
            </a:r>
          </a:p>
          <a:p>
            <a:r>
              <a:rPr lang="fr-FR" sz="3300" dirty="0"/>
              <a:t>12 </a:t>
            </a:r>
            <a:r>
              <a:rPr lang="fr-FR" sz="3300" dirty="0" err="1"/>
              <a:t>fév</a:t>
            </a:r>
            <a:r>
              <a:rPr lang="fr-FR" sz="3300" dirty="0"/>
              <a:t> - MPC</a:t>
            </a:r>
          </a:p>
          <a:p>
            <a:r>
              <a:rPr lang="fr-FR" sz="3300" dirty="0"/>
              <a:t>11 mars- Groupe de travail avec pers clé</a:t>
            </a:r>
          </a:p>
          <a:p>
            <a:r>
              <a:rPr lang="fr-FR" sz="3300" dirty="0"/>
              <a:t>15 avril -FPC</a:t>
            </a:r>
          </a:p>
          <a:p>
            <a:r>
              <a:rPr lang="fr-FR" sz="3300" dirty="0"/>
              <a:t>15 mai- traduction complète</a:t>
            </a:r>
          </a:p>
          <a:p>
            <a:r>
              <a:rPr lang="fr-FR" sz="3300" dirty="0"/>
              <a:t>22 mai - Guides de joueurs / manuel EXCON et LEP distribué.</a:t>
            </a:r>
          </a:p>
          <a:p>
            <a:r>
              <a:rPr lang="fr-FR" sz="3300" dirty="0"/>
              <a:t>26/27mai -Début chaud</a:t>
            </a:r>
          </a:p>
          <a:p>
            <a:r>
              <a:rPr lang="fr-FR" sz="3300" dirty="0"/>
              <a:t>28/29 mai - test d'accès aux médias sociaux (le démarrage chaud continue)</a:t>
            </a:r>
          </a:p>
          <a:p>
            <a:r>
              <a:rPr lang="fr-FR" sz="3300" dirty="0"/>
              <a:t>30/31 mai (démarrage chaud </a:t>
            </a:r>
            <a:r>
              <a:rPr lang="fr-FR" sz="3300" dirty="0" err="1"/>
              <a:t>cont</a:t>
            </a:r>
            <a:r>
              <a:rPr lang="fr-FR" sz="3300" dirty="0"/>
              <a:t>)</a:t>
            </a:r>
          </a:p>
          <a:p>
            <a:r>
              <a:rPr lang="fr-FR" sz="3300" dirty="0"/>
              <a:t>01 juin - Une tempête tropicale de courte durée brise la vague de chaleur</a:t>
            </a:r>
          </a:p>
          <a:p>
            <a:r>
              <a:rPr lang="fr-FR" sz="3300" dirty="0"/>
              <a:t>02 Juin Exercice Brunswick Charlie (analyse après action)</a:t>
            </a:r>
          </a:p>
          <a:p>
            <a:r>
              <a:rPr lang="fr-FR" sz="3300" dirty="0"/>
              <a:t>10 juin- Les points de l’analyse après action  retournés à NBEMO</a:t>
            </a:r>
          </a:p>
          <a:p>
            <a:endParaRPr lang="en-CA" dirty="0"/>
          </a:p>
        </p:txBody>
      </p:sp>
    </p:spTree>
    <p:extLst>
      <p:ext uri="{BB962C8B-B14F-4D97-AF65-F5344CB8AC3E}">
        <p14:creationId xmlns:p14="http://schemas.microsoft.com/office/powerpoint/2010/main" val="222062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CA" b="1" dirty="0"/>
              <a:t>But</a:t>
            </a:r>
          </a:p>
        </p:txBody>
      </p:sp>
      <p:sp>
        <p:nvSpPr>
          <p:cNvPr id="5" name="Content Placeholder 4"/>
          <p:cNvSpPr>
            <a:spLocks noGrp="1"/>
          </p:cNvSpPr>
          <p:nvPr>
            <p:ph idx="1"/>
          </p:nvPr>
        </p:nvSpPr>
        <p:spPr>
          <a:xfrm>
            <a:off x="381000" y="990600"/>
            <a:ext cx="8229600" cy="4525963"/>
          </a:xfrm>
        </p:spPr>
        <p:txBody>
          <a:bodyPr>
            <a:normAutofit lnSpcReduction="10000"/>
          </a:bodyPr>
          <a:lstStyle/>
          <a:p>
            <a:r>
              <a:rPr lang="fr-FR" dirty="0"/>
              <a:t>Un exercice provincial conçu pour offrir une occasion aux personnes responsables de la gestion des urgences et à celles qui y participent de s’exercer à réaliser les interventions prévues et d’autres procédures.</a:t>
            </a:r>
          </a:p>
          <a:p>
            <a:r>
              <a:rPr lang="fr-FR" dirty="0"/>
              <a:t>Comme les exercices précédents, celui-ci donnera l’occasion aux participants de mettre à l’essai leurs capacités relatives à la gestion et à l’intervention en situation d’urgence.</a:t>
            </a:r>
          </a:p>
          <a:p>
            <a:r>
              <a:rPr lang="fr-FR" dirty="0"/>
              <a:t>Un scénario inédit et réaliste sera utilisé et une banque d’intrants sera préparée pour aider les collectivités et ajouter du réalisme. </a:t>
            </a:r>
          </a:p>
        </p:txBody>
      </p:sp>
    </p:spTree>
    <p:extLst>
      <p:ext uri="{BB962C8B-B14F-4D97-AF65-F5344CB8AC3E}">
        <p14:creationId xmlns:p14="http://schemas.microsoft.com/office/powerpoint/2010/main" val="147420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CA" b="1" dirty="0" err="1"/>
              <a:t>Portée</a:t>
            </a:r>
            <a:endParaRPr lang="en-CA" b="1" dirty="0"/>
          </a:p>
        </p:txBody>
      </p:sp>
      <p:sp>
        <p:nvSpPr>
          <p:cNvPr id="3" name="Content Placeholder 2"/>
          <p:cNvSpPr>
            <a:spLocks noGrp="1"/>
          </p:cNvSpPr>
          <p:nvPr>
            <p:ph idx="1"/>
          </p:nvPr>
        </p:nvSpPr>
        <p:spPr>
          <a:xfrm>
            <a:off x="381000" y="1143000"/>
            <a:ext cx="8229600" cy="4525963"/>
          </a:xfrm>
        </p:spPr>
        <p:txBody>
          <a:bodyPr>
            <a:normAutofit fontScale="92500" lnSpcReduction="20000"/>
          </a:bodyPr>
          <a:lstStyle/>
          <a:p>
            <a:pPr lvl="0"/>
            <a:r>
              <a:rPr lang="fr-FR" dirty="0"/>
              <a:t>La portée de l’exercice, conçue à l’échelle provinciale, est établie de manière à favoriser la participation optimale de l’ensemble des municipalités, des districts de services locaux (DSL), des intervenants en recherche et sauvetage et des collectivités des Premières Nations de la province, quel que soit leur niveau de préparation.</a:t>
            </a:r>
          </a:p>
          <a:p>
            <a:pPr lvl="0"/>
            <a:r>
              <a:rPr lang="fr-FR" dirty="0"/>
              <a:t>Toutes les collectivités et leurs partenaires de gestion des urgences sont invités à participer.</a:t>
            </a:r>
          </a:p>
          <a:p>
            <a:pPr lvl="0"/>
            <a:r>
              <a:rPr lang="fr-FR" dirty="0"/>
              <a:t>Cet exercice mettra en scène un scénario inédit qui donnera aux participants l’occasion de se préparer aux répercussions qui pourraient toucher les citoyens.</a:t>
            </a:r>
          </a:p>
          <a:p>
            <a:pPr lvl="0"/>
            <a:r>
              <a:rPr lang="fr-FR" dirty="0"/>
              <a:t>Le Centre provincial des opérations d’urgence (CPOU) et les centres régionaux des opérations d’urgences (CROU) seront en activité pendant cet exercice. </a:t>
            </a:r>
            <a:endParaRPr lang="en-CA" dirty="0"/>
          </a:p>
        </p:txBody>
      </p:sp>
    </p:spTree>
    <p:extLst>
      <p:ext uri="{BB962C8B-B14F-4D97-AF65-F5344CB8AC3E}">
        <p14:creationId xmlns:p14="http://schemas.microsoft.com/office/powerpoint/2010/main" val="226989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CA" b="1" dirty="0" err="1"/>
              <a:t>Scénario</a:t>
            </a:r>
            <a:endParaRPr lang="en-CA" b="1" dirty="0"/>
          </a:p>
        </p:txBody>
      </p:sp>
      <p:sp>
        <p:nvSpPr>
          <p:cNvPr id="3" name="Content Placeholder 2"/>
          <p:cNvSpPr>
            <a:spLocks noGrp="1"/>
          </p:cNvSpPr>
          <p:nvPr>
            <p:ph idx="1"/>
          </p:nvPr>
        </p:nvSpPr>
        <p:spPr>
          <a:xfrm>
            <a:off x="490330" y="763311"/>
            <a:ext cx="8229600" cy="4830763"/>
          </a:xfrm>
        </p:spPr>
        <p:txBody>
          <a:bodyPr>
            <a:normAutofit/>
          </a:bodyPr>
          <a:lstStyle/>
          <a:p>
            <a:r>
              <a:rPr lang="fr-FR" sz="2400" dirty="0"/>
              <a:t>Le scénario prévoyant une vague de chaleur intense suivie d’une courte tempête tropicale exposera les participants à un vaste éventail de conséquences possibles. (Pannes de courant, urgences sanitaires, évacuations, interruptions de communications, accidents industriels, incendies, inondations localisées, vandalisme, personnes disparues, etc.)</a:t>
            </a:r>
          </a:p>
          <a:p>
            <a:r>
              <a:rPr lang="fr-FR" sz="2400" dirty="0"/>
              <a:t>Des messages factices sur les médias sociaux et des bulletins de nouvelles sur le Web contribueront au réalisme de l’exercice.</a:t>
            </a:r>
          </a:p>
        </p:txBody>
      </p:sp>
      <p:pic>
        <p:nvPicPr>
          <p:cNvPr id="2053" name="Picture 5" descr="D:\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460D4B-6E79-4B00-9C87-0385F1BDD694}"/>
              </a:ext>
            </a:extLst>
          </p:cNvPr>
          <p:cNvPicPr>
            <a:picLocks noChangeAspect="1"/>
          </p:cNvPicPr>
          <p:nvPr/>
        </p:nvPicPr>
        <p:blipFill>
          <a:blip r:embed="rId3"/>
          <a:stretch>
            <a:fillRect/>
          </a:stretch>
        </p:blipFill>
        <p:spPr>
          <a:xfrm>
            <a:off x="838200" y="4146274"/>
            <a:ext cx="2895600" cy="1447800"/>
          </a:xfrm>
          <a:prstGeom prst="rect">
            <a:avLst/>
          </a:prstGeom>
        </p:spPr>
      </p:pic>
    </p:spTree>
    <p:extLst>
      <p:ext uri="{BB962C8B-B14F-4D97-AF65-F5344CB8AC3E}">
        <p14:creationId xmlns:p14="http://schemas.microsoft.com/office/powerpoint/2010/main" val="10125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AFE4-F218-4D4C-9BFD-9315A0C50607}"/>
              </a:ext>
            </a:extLst>
          </p:cNvPr>
          <p:cNvSpPr>
            <a:spLocks noGrp="1"/>
          </p:cNvSpPr>
          <p:nvPr>
            <p:ph type="title"/>
          </p:nvPr>
        </p:nvSpPr>
        <p:spPr>
          <a:xfrm>
            <a:off x="628650" y="60330"/>
            <a:ext cx="7886700" cy="1325563"/>
          </a:xfrm>
        </p:spPr>
        <p:txBody>
          <a:bodyPr/>
          <a:lstStyle/>
          <a:p>
            <a:pPr algn="ctr"/>
            <a:r>
              <a:rPr lang="fr-FR" b="1" dirty="0"/>
              <a:t>Motifs pour mener un exercice</a:t>
            </a:r>
            <a:endParaRPr lang="en-CA" b="1" dirty="0"/>
          </a:p>
        </p:txBody>
      </p:sp>
      <p:sp>
        <p:nvSpPr>
          <p:cNvPr id="4" name="Rectangle 3">
            <a:extLst>
              <a:ext uri="{FF2B5EF4-FFF2-40B4-BE49-F238E27FC236}">
                <a16:creationId xmlns:a16="http://schemas.microsoft.com/office/drawing/2014/main" id="{0523FE8C-BEDC-4CBE-B86E-E4780C84A33A}"/>
              </a:ext>
            </a:extLst>
          </p:cNvPr>
          <p:cNvSpPr/>
          <p:nvPr/>
        </p:nvSpPr>
        <p:spPr>
          <a:xfrm>
            <a:off x="1030705" y="1479492"/>
            <a:ext cx="7279105" cy="3416320"/>
          </a:xfrm>
          <a:prstGeom prst="rect">
            <a:avLst/>
          </a:prstGeom>
        </p:spPr>
        <p:txBody>
          <a:bodyPr wrap="square">
            <a:spAutoFit/>
          </a:bodyPr>
          <a:lstStyle/>
          <a:p>
            <a:pPr marL="342900" indent="-342900">
              <a:buFont typeface="Arial" panose="020B0604020202020204" pitchFamily="34" charset="0"/>
              <a:buChar char="•"/>
            </a:pPr>
            <a:r>
              <a:rPr lang="fr-FR" sz="2400" dirty="0"/>
              <a:t>Mettre à l’essai et évaluer les plans, les politiques et les procédures</a:t>
            </a:r>
          </a:p>
          <a:p>
            <a:pPr marL="342900" indent="-342900">
              <a:buFont typeface="Arial" panose="020B0604020202020204" pitchFamily="34" charset="0"/>
              <a:buChar char="•"/>
            </a:pPr>
            <a:r>
              <a:rPr lang="fr-FR" sz="2400" dirty="0"/>
              <a:t>Relever les failles des plans et les lacunes dans les ressources</a:t>
            </a:r>
          </a:p>
          <a:p>
            <a:pPr marL="342900" indent="-342900">
              <a:buFont typeface="Arial" panose="020B0604020202020204" pitchFamily="34" charset="0"/>
              <a:buChar char="•"/>
            </a:pPr>
            <a:r>
              <a:rPr lang="fr-FR" sz="2400" dirty="0"/>
              <a:t>Améliorer la coordination et la communication organisationnelle </a:t>
            </a:r>
          </a:p>
          <a:p>
            <a:pPr marL="342900" indent="-342900">
              <a:buFont typeface="Arial" panose="020B0604020202020204" pitchFamily="34" charset="0"/>
              <a:buChar char="•"/>
            </a:pPr>
            <a:r>
              <a:rPr lang="fr-FR" sz="2400" dirty="0"/>
              <a:t>Préciser les rôles et responsabilités </a:t>
            </a:r>
          </a:p>
          <a:p>
            <a:pPr marL="342900" indent="-342900">
              <a:buFont typeface="Arial" panose="020B0604020202020204" pitchFamily="34" charset="0"/>
              <a:buChar char="•"/>
            </a:pPr>
            <a:r>
              <a:rPr lang="fr-FR" sz="2400" dirty="0"/>
              <a:t>Améliorer le rendement individuel et collectif</a:t>
            </a:r>
          </a:p>
          <a:p>
            <a:pPr marL="342900" indent="-342900">
              <a:buFont typeface="Arial" panose="020B0604020202020204" pitchFamily="34" charset="0"/>
              <a:buChar char="•"/>
            </a:pPr>
            <a:r>
              <a:rPr lang="fr-FR" sz="2400" dirty="0"/>
              <a:t>Répondre aux exigences réglementaires</a:t>
            </a:r>
          </a:p>
        </p:txBody>
      </p:sp>
    </p:spTree>
    <p:extLst>
      <p:ext uri="{BB962C8B-B14F-4D97-AF65-F5344CB8AC3E}">
        <p14:creationId xmlns:p14="http://schemas.microsoft.com/office/powerpoint/2010/main" val="162404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56DAE52B-C62D-4518-A861-C5A42370B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20349" y="689725"/>
            <a:ext cx="4452730" cy="4975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498C1F1-7FC9-4C59-BCBE-D463D154FB88}"/>
              </a:ext>
            </a:extLst>
          </p:cNvPr>
          <p:cNvSpPr txBox="1"/>
          <p:nvPr/>
        </p:nvSpPr>
        <p:spPr>
          <a:xfrm>
            <a:off x="1526811" y="443440"/>
            <a:ext cx="5537976" cy="600164"/>
          </a:xfrm>
          <a:prstGeom prst="rect">
            <a:avLst/>
          </a:prstGeom>
          <a:noFill/>
        </p:spPr>
        <p:txBody>
          <a:bodyPr wrap="square" rtlCol="0">
            <a:spAutoFit/>
          </a:bodyPr>
          <a:lstStyle/>
          <a:p>
            <a:pPr algn="ctr"/>
            <a:r>
              <a:rPr lang="en-CA" sz="3300" b="1" dirty="0"/>
              <a:t>Conception de </a:t>
            </a:r>
            <a:r>
              <a:rPr lang="en-CA" sz="3300" b="1" dirty="0" err="1"/>
              <a:t>l’exercice</a:t>
            </a:r>
            <a:endParaRPr lang="en-CA" sz="3300" b="1" dirty="0"/>
          </a:p>
        </p:txBody>
      </p:sp>
      <p:sp>
        <p:nvSpPr>
          <p:cNvPr id="6" name="TextBox 5">
            <a:extLst>
              <a:ext uri="{FF2B5EF4-FFF2-40B4-BE49-F238E27FC236}">
                <a16:creationId xmlns:a16="http://schemas.microsoft.com/office/drawing/2014/main" id="{BEB06C1A-EE56-4CE3-B5A6-517E96A8CC6A}"/>
              </a:ext>
            </a:extLst>
          </p:cNvPr>
          <p:cNvSpPr txBox="1"/>
          <p:nvPr/>
        </p:nvSpPr>
        <p:spPr>
          <a:xfrm>
            <a:off x="4103218" y="1473959"/>
            <a:ext cx="937564" cy="369332"/>
          </a:xfrm>
          <a:prstGeom prst="rect">
            <a:avLst/>
          </a:prstGeom>
          <a:solidFill>
            <a:schemeClr val="bg1"/>
          </a:solidFill>
        </p:spPr>
        <p:txBody>
          <a:bodyPr wrap="none" rtlCol="0">
            <a:spAutoFit/>
          </a:bodyPr>
          <a:lstStyle/>
          <a:p>
            <a:r>
              <a:rPr lang="en-US" dirty="0" err="1"/>
              <a:t>Analyse</a:t>
            </a:r>
            <a:endParaRPr lang="en-US" dirty="0"/>
          </a:p>
        </p:txBody>
      </p:sp>
      <p:sp>
        <p:nvSpPr>
          <p:cNvPr id="7" name="TextBox 6">
            <a:extLst>
              <a:ext uri="{FF2B5EF4-FFF2-40B4-BE49-F238E27FC236}">
                <a16:creationId xmlns:a16="http://schemas.microsoft.com/office/drawing/2014/main" id="{193FA3E9-F0C0-4F5C-B4CC-65A092176AD2}"/>
              </a:ext>
            </a:extLst>
          </p:cNvPr>
          <p:cNvSpPr txBox="1"/>
          <p:nvPr/>
        </p:nvSpPr>
        <p:spPr>
          <a:xfrm rot="3631645">
            <a:off x="5107520" y="2259148"/>
            <a:ext cx="1259255" cy="369332"/>
          </a:xfrm>
          <a:prstGeom prst="rect">
            <a:avLst/>
          </a:prstGeom>
          <a:solidFill>
            <a:schemeClr val="bg1"/>
          </a:solidFill>
        </p:spPr>
        <p:txBody>
          <a:bodyPr wrap="none" rtlCol="0">
            <a:spAutoFit/>
          </a:bodyPr>
          <a:lstStyle/>
          <a:p>
            <a:r>
              <a:rPr lang="en-US" dirty="0"/>
              <a:t>Conception</a:t>
            </a:r>
          </a:p>
        </p:txBody>
      </p:sp>
      <p:sp>
        <p:nvSpPr>
          <p:cNvPr id="8" name="TextBox 7">
            <a:extLst>
              <a:ext uri="{FF2B5EF4-FFF2-40B4-BE49-F238E27FC236}">
                <a16:creationId xmlns:a16="http://schemas.microsoft.com/office/drawing/2014/main" id="{18488345-A06B-47E5-8009-D58A986C241A}"/>
              </a:ext>
            </a:extLst>
          </p:cNvPr>
          <p:cNvSpPr txBox="1"/>
          <p:nvPr/>
        </p:nvSpPr>
        <p:spPr>
          <a:xfrm rot="18465075">
            <a:off x="5106429" y="3674817"/>
            <a:ext cx="1261436" cy="369332"/>
          </a:xfrm>
          <a:prstGeom prst="rect">
            <a:avLst/>
          </a:prstGeom>
          <a:solidFill>
            <a:schemeClr val="bg1"/>
          </a:solidFill>
        </p:spPr>
        <p:txBody>
          <a:bodyPr wrap="none" rtlCol="0">
            <a:spAutoFit/>
          </a:bodyPr>
          <a:lstStyle/>
          <a:p>
            <a:r>
              <a:rPr lang="en-US" dirty="0" err="1"/>
              <a:t>Élaboration</a:t>
            </a:r>
            <a:endParaRPr lang="en-US" dirty="0"/>
          </a:p>
        </p:txBody>
      </p:sp>
      <p:sp>
        <p:nvSpPr>
          <p:cNvPr id="9" name="TextBox 8">
            <a:extLst>
              <a:ext uri="{FF2B5EF4-FFF2-40B4-BE49-F238E27FC236}">
                <a16:creationId xmlns:a16="http://schemas.microsoft.com/office/drawing/2014/main" id="{A211F9A7-DA8D-4EC2-A658-80876D0C78A6}"/>
              </a:ext>
            </a:extLst>
          </p:cNvPr>
          <p:cNvSpPr txBox="1"/>
          <p:nvPr/>
        </p:nvSpPr>
        <p:spPr>
          <a:xfrm>
            <a:off x="3997328" y="4470799"/>
            <a:ext cx="1098699" cy="369332"/>
          </a:xfrm>
          <a:prstGeom prst="rect">
            <a:avLst/>
          </a:prstGeom>
          <a:solidFill>
            <a:schemeClr val="bg1"/>
          </a:solidFill>
        </p:spPr>
        <p:txBody>
          <a:bodyPr wrap="none" rtlCol="0">
            <a:spAutoFit/>
          </a:bodyPr>
          <a:lstStyle/>
          <a:p>
            <a:r>
              <a:rPr lang="en-US" dirty="0" err="1"/>
              <a:t>Exécution</a:t>
            </a:r>
            <a:endParaRPr lang="en-US" dirty="0"/>
          </a:p>
        </p:txBody>
      </p:sp>
      <p:sp>
        <p:nvSpPr>
          <p:cNvPr id="10" name="TextBox 9">
            <a:extLst>
              <a:ext uri="{FF2B5EF4-FFF2-40B4-BE49-F238E27FC236}">
                <a16:creationId xmlns:a16="http://schemas.microsoft.com/office/drawing/2014/main" id="{A46F9C54-9A0E-4EDB-87D7-0E050AA93135}"/>
              </a:ext>
            </a:extLst>
          </p:cNvPr>
          <p:cNvSpPr txBox="1"/>
          <p:nvPr/>
        </p:nvSpPr>
        <p:spPr>
          <a:xfrm rot="3528319">
            <a:off x="2595428" y="3879178"/>
            <a:ext cx="1159613" cy="369332"/>
          </a:xfrm>
          <a:prstGeom prst="rect">
            <a:avLst/>
          </a:prstGeom>
          <a:solidFill>
            <a:schemeClr val="bg1"/>
          </a:solidFill>
        </p:spPr>
        <p:txBody>
          <a:bodyPr wrap="none" rtlCol="0">
            <a:spAutoFit/>
          </a:bodyPr>
          <a:lstStyle/>
          <a:p>
            <a:r>
              <a:rPr lang="en-US" dirty="0" err="1"/>
              <a:t>Évaluation</a:t>
            </a:r>
            <a:endParaRPr lang="en-US" dirty="0"/>
          </a:p>
        </p:txBody>
      </p:sp>
      <p:sp>
        <p:nvSpPr>
          <p:cNvPr id="11" name="TextBox 10">
            <a:extLst>
              <a:ext uri="{FF2B5EF4-FFF2-40B4-BE49-F238E27FC236}">
                <a16:creationId xmlns:a16="http://schemas.microsoft.com/office/drawing/2014/main" id="{C32E55B5-112F-4216-8ED1-D8425E0CABD8}"/>
              </a:ext>
            </a:extLst>
          </p:cNvPr>
          <p:cNvSpPr txBox="1"/>
          <p:nvPr/>
        </p:nvSpPr>
        <p:spPr>
          <a:xfrm rot="18867503">
            <a:off x="2659890" y="2085745"/>
            <a:ext cx="1123513" cy="369332"/>
          </a:xfrm>
          <a:prstGeom prst="rect">
            <a:avLst/>
          </a:prstGeom>
          <a:solidFill>
            <a:schemeClr val="bg1"/>
          </a:solidFill>
        </p:spPr>
        <p:txBody>
          <a:bodyPr wrap="none" rtlCol="0">
            <a:spAutoFit/>
          </a:bodyPr>
          <a:lstStyle/>
          <a:p>
            <a:r>
              <a:rPr lang="en-US" dirty="0"/>
              <a:t>Validation</a:t>
            </a:r>
          </a:p>
        </p:txBody>
      </p:sp>
    </p:spTree>
    <p:extLst>
      <p:ext uri="{BB962C8B-B14F-4D97-AF65-F5344CB8AC3E}">
        <p14:creationId xmlns:p14="http://schemas.microsoft.com/office/powerpoint/2010/main" val="18673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57D5-82F6-4453-927B-6ED1F35D62D0}"/>
              </a:ext>
            </a:extLst>
          </p:cNvPr>
          <p:cNvSpPr>
            <a:spLocks noGrp="1"/>
          </p:cNvSpPr>
          <p:nvPr>
            <p:ph type="title"/>
          </p:nvPr>
        </p:nvSpPr>
        <p:spPr>
          <a:xfrm>
            <a:off x="628650" y="109182"/>
            <a:ext cx="7886700" cy="655093"/>
          </a:xfrm>
        </p:spPr>
        <p:txBody>
          <a:bodyPr>
            <a:normAutofit fontScale="90000"/>
          </a:bodyPr>
          <a:lstStyle/>
          <a:p>
            <a:pPr algn="ctr"/>
            <a:r>
              <a:rPr lang="en-CA" sz="4900" b="1" dirty="0"/>
              <a:t>Conception de </a:t>
            </a:r>
            <a:r>
              <a:rPr lang="en-CA" sz="4900" b="1" dirty="0" err="1"/>
              <a:t>l’exercice</a:t>
            </a:r>
            <a:endParaRPr lang="en-CA" dirty="0"/>
          </a:p>
        </p:txBody>
      </p:sp>
      <p:sp>
        <p:nvSpPr>
          <p:cNvPr id="3" name="Rectangle 2">
            <a:extLst>
              <a:ext uri="{FF2B5EF4-FFF2-40B4-BE49-F238E27FC236}">
                <a16:creationId xmlns:a16="http://schemas.microsoft.com/office/drawing/2014/main" id="{DAC9EC41-F2F0-4F0E-853E-B29DD2404043}"/>
              </a:ext>
            </a:extLst>
          </p:cNvPr>
          <p:cNvSpPr/>
          <p:nvPr/>
        </p:nvSpPr>
        <p:spPr>
          <a:xfrm>
            <a:off x="567813" y="1253614"/>
            <a:ext cx="7727961" cy="4233147"/>
          </a:xfrm>
          <a:prstGeom prst="rect">
            <a:avLst/>
          </a:prstGeom>
        </p:spPr>
        <p:txBody>
          <a:bodyPr wrap="square">
            <a:spAutoFit/>
          </a:bodyPr>
          <a:lstStyle/>
          <a:p>
            <a:pPr>
              <a:lnSpc>
                <a:spcPct val="80000"/>
              </a:lnSpc>
              <a:buFont typeface="Wingdings" panose="05000000000000000000" pitchFamily="2" charset="2"/>
              <a:buChar char="§"/>
              <a:defRPr/>
            </a:pPr>
            <a:r>
              <a:rPr lang="fr-FR" altLang="en-US" sz="1400" kern="0" dirty="0"/>
              <a:t>Cycle de conception de l’exercice en six étapes :</a:t>
            </a:r>
            <a:endParaRPr lang="en-CA" altLang="en-US" sz="1400" kern="0" dirty="0"/>
          </a:p>
          <a:p>
            <a:pPr>
              <a:lnSpc>
                <a:spcPct val="80000"/>
              </a:lnSpc>
              <a:defRPr/>
            </a:pPr>
            <a:endParaRPr lang="en-CA" altLang="en-US" sz="1400" kern="0" dirty="0"/>
          </a:p>
          <a:p>
            <a:pPr marL="600075" lvl="1" indent="-257175">
              <a:lnSpc>
                <a:spcPct val="80000"/>
              </a:lnSpc>
              <a:buFont typeface="+mj-lt"/>
              <a:buAutoNum type="arabicPeriod"/>
              <a:defRPr/>
            </a:pPr>
            <a:r>
              <a:rPr lang="fr-FR" altLang="en-US" sz="1400" u="sng" kern="0" dirty="0"/>
              <a:t>Analyse</a:t>
            </a:r>
            <a:r>
              <a:rPr lang="fr-FR" altLang="en-US" sz="1400" kern="0" dirty="0"/>
              <a:t>. Le plan de formation/cycle de formation des organisations comprend un cycle d’exercices. Une autorité détermine que le moment est venu d’organiser un exercice. La conférence de développement des concepts (CDC) a lieu pour commencer la planification. On passe en revue les événements de formation précédents.</a:t>
            </a:r>
          </a:p>
          <a:p>
            <a:pPr marL="600075" lvl="1" indent="-257175">
              <a:lnSpc>
                <a:spcPct val="80000"/>
              </a:lnSpc>
              <a:buFont typeface="+mj-lt"/>
              <a:buAutoNum type="arabicPeriod"/>
              <a:defRPr/>
            </a:pPr>
            <a:endParaRPr lang="fr-FR" altLang="en-US" sz="1400" kern="0" dirty="0"/>
          </a:p>
          <a:p>
            <a:pPr marL="600075" lvl="1" indent="-257175">
              <a:lnSpc>
                <a:spcPct val="80000"/>
              </a:lnSpc>
              <a:buFont typeface="+mj-lt"/>
              <a:buAutoNum type="arabicPeriod"/>
              <a:defRPr/>
            </a:pPr>
            <a:r>
              <a:rPr lang="fr-FR" altLang="en-US" sz="1400" u="sng" kern="0" dirty="0"/>
              <a:t>Conception</a:t>
            </a:r>
            <a:r>
              <a:rPr lang="fr-FR" altLang="en-US" sz="1400" kern="0" dirty="0"/>
              <a:t>. La conception commence dès le début de la CDC. Les points à considérer comprennent notamment la détermination du motif particulier pour lequel l’exercice est nécessaire, l’inventaire de toutes les ressources disponibles, l’obtention de l’appui de la haute direction et l’établissement d’un calendrier provisoire. </a:t>
            </a:r>
          </a:p>
          <a:p>
            <a:pPr marL="600075" lvl="1" indent="-257175">
              <a:lnSpc>
                <a:spcPct val="80000"/>
              </a:lnSpc>
              <a:buFont typeface="+mj-lt"/>
              <a:buAutoNum type="arabicPeriod"/>
              <a:defRPr/>
            </a:pPr>
            <a:endParaRPr lang="fr-FR" altLang="en-US" sz="1400" kern="0" dirty="0"/>
          </a:p>
          <a:p>
            <a:pPr marL="600075" lvl="1" indent="-257175">
              <a:lnSpc>
                <a:spcPct val="80000"/>
              </a:lnSpc>
              <a:buFont typeface="+mj-lt"/>
              <a:buAutoNum type="arabicPeriod"/>
              <a:defRPr/>
            </a:pPr>
            <a:r>
              <a:rPr lang="fr-FR" altLang="en-US" sz="1400" u="sng" kern="0" dirty="0"/>
              <a:t>Élaboration</a:t>
            </a:r>
            <a:r>
              <a:rPr lang="fr-FR" altLang="en-US" sz="1400" kern="0" dirty="0"/>
              <a:t>. Lors de cette étape, on planifiera la majeure partie des détails de l’exercice (CPI, CPP, CR, CPF et coordination).</a:t>
            </a:r>
          </a:p>
          <a:p>
            <a:pPr marL="600075" lvl="1" indent="-257175">
              <a:lnSpc>
                <a:spcPct val="80000"/>
              </a:lnSpc>
              <a:buFont typeface="+mj-lt"/>
              <a:buAutoNum type="arabicPeriod"/>
              <a:defRPr/>
            </a:pPr>
            <a:endParaRPr lang="fr-FR" altLang="en-US" sz="1400" kern="0" dirty="0"/>
          </a:p>
          <a:p>
            <a:pPr marL="600075" lvl="1" indent="-257175">
              <a:lnSpc>
                <a:spcPct val="80000"/>
              </a:lnSpc>
              <a:buFont typeface="+mj-lt"/>
              <a:buAutoNum type="arabicPeriod"/>
              <a:defRPr/>
            </a:pPr>
            <a:r>
              <a:rPr lang="fr-FR" altLang="en-US" sz="1400" u="sng" kern="0" dirty="0"/>
              <a:t>Exécution</a:t>
            </a:r>
            <a:r>
              <a:rPr lang="fr-FR" altLang="en-US" sz="1400" kern="0" dirty="0"/>
              <a:t>. Il s’agit de la tenue de l’exercice (XT, XPC, XEC).</a:t>
            </a:r>
          </a:p>
          <a:p>
            <a:pPr marL="600075" lvl="1" indent="-257175">
              <a:lnSpc>
                <a:spcPct val="80000"/>
              </a:lnSpc>
              <a:buFont typeface="+mj-lt"/>
              <a:buAutoNum type="arabicPeriod"/>
              <a:defRPr/>
            </a:pPr>
            <a:endParaRPr lang="fr-FR" altLang="en-US" sz="1400" kern="0" dirty="0"/>
          </a:p>
          <a:p>
            <a:pPr marL="600075" lvl="1" indent="-257175">
              <a:lnSpc>
                <a:spcPct val="80000"/>
              </a:lnSpc>
              <a:buFont typeface="+mj-lt"/>
              <a:buAutoNum type="arabicPeriod"/>
              <a:defRPr/>
            </a:pPr>
            <a:r>
              <a:rPr lang="fr-FR" altLang="en-US" sz="1400" u="sng" kern="0" dirty="0"/>
              <a:t>Évaluation</a:t>
            </a:r>
            <a:r>
              <a:rPr lang="fr-FR" altLang="en-US" sz="1400" kern="0" dirty="0"/>
              <a:t>. Il s’agit de l’analyse de la planification, du déroulement et de l’exécution de l’exercice par les participants et le personnel de planification, suivie de la comparaison de leur rendement avec les critères prévus (séance de rétroaction immédiate).</a:t>
            </a:r>
          </a:p>
          <a:p>
            <a:pPr marL="600075" lvl="1" indent="-257175">
              <a:lnSpc>
                <a:spcPct val="80000"/>
              </a:lnSpc>
              <a:buFont typeface="+mj-lt"/>
              <a:buAutoNum type="arabicPeriod"/>
              <a:defRPr/>
            </a:pPr>
            <a:endParaRPr lang="fr-FR" altLang="en-US" sz="1400" kern="0" dirty="0"/>
          </a:p>
          <a:p>
            <a:pPr marL="600075" lvl="1" indent="-257175">
              <a:lnSpc>
                <a:spcPct val="80000"/>
              </a:lnSpc>
              <a:buFont typeface="+mj-lt"/>
              <a:buAutoNum type="arabicPeriod"/>
              <a:defRPr/>
            </a:pPr>
            <a:r>
              <a:rPr lang="fr-FR" altLang="en-US" sz="1400" u="sng" kern="0" dirty="0"/>
              <a:t>Le suivi (validation). </a:t>
            </a:r>
            <a:r>
              <a:rPr lang="fr-FR" altLang="en-US" sz="1400" kern="0" dirty="0"/>
              <a:t>Il s’agit de l’examen, par l’utilisation d’un CRPA/RPX, de la nécessité de créer et de mettre en œuvre un plan d’action pour rectifier tous les points nécessitant une amélioration parmi les participants et le personnel de planification. </a:t>
            </a:r>
            <a:endParaRPr lang="en-CA" sz="1400" dirty="0"/>
          </a:p>
        </p:txBody>
      </p:sp>
    </p:spTree>
    <p:extLst>
      <p:ext uri="{BB962C8B-B14F-4D97-AF65-F5344CB8AC3E}">
        <p14:creationId xmlns:p14="http://schemas.microsoft.com/office/powerpoint/2010/main" val="364215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897D-5160-4206-92BB-7031136105A6}"/>
              </a:ext>
            </a:extLst>
          </p:cNvPr>
          <p:cNvSpPr>
            <a:spLocks noGrp="1"/>
          </p:cNvSpPr>
          <p:nvPr>
            <p:ph type="title"/>
          </p:nvPr>
        </p:nvSpPr>
        <p:spPr>
          <a:xfrm>
            <a:off x="628650" y="163774"/>
            <a:ext cx="7886700" cy="637266"/>
          </a:xfrm>
        </p:spPr>
        <p:txBody>
          <a:bodyPr>
            <a:normAutofit fontScale="90000"/>
          </a:bodyPr>
          <a:lstStyle/>
          <a:p>
            <a:pPr algn="ctr"/>
            <a:r>
              <a:rPr lang="en-CA" b="1" kern="0" dirty="0">
                <a:solidFill>
                  <a:srgbClr val="000000"/>
                </a:solidFill>
              </a:rPr>
              <a:t> Conception de </a:t>
            </a:r>
            <a:r>
              <a:rPr lang="en-CA" b="1" kern="0" dirty="0" err="1">
                <a:solidFill>
                  <a:srgbClr val="000000"/>
                </a:solidFill>
              </a:rPr>
              <a:t>l’exercice</a:t>
            </a:r>
            <a:r>
              <a:rPr lang="en-CA" b="1" kern="0" dirty="0">
                <a:solidFill>
                  <a:srgbClr val="000000"/>
                </a:solidFill>
              </a:rPr>
              <a:t> (suite)</a:t>
            </a:r>
            <a:endParaRPr lang="en-CA" dirty="0"/>
          </a:p>
        </p:txBody>
      </p:sp>
      <p:sp>
        <p:nvSpPr>
          <p:cNvPr id="3" name="Oval 2">
            <a:extLst>
              <a:ext uri="{FF2B5EF4-FFF2-40B4-BE49-F238E27FC236}">
                <a16:creationId xmlns:a16="http://schemas.microsoft.com/office/drawing/2014/main" id="{356CAC14-8AE5-462A-80CC-60FE763369B9}"/>
              </a:ext>
            </a:extLst>
          </p:cNvPr>
          <p:cNvSpPr/>
          <p:nvPr/>
        </p:nvSpPr>
        <p:spPr>
          <a:xfrm>
            <a:off x="428626" y="2125266"/>
            <a:ext cx="3840956" cy="3751660"/>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200" b="1" dirty="0" err="1">
                <a:solidFill>
                  <a:prstClr val="white"/>
                </a:solidFill>
                <a:effectLst>
                  <a:outerShdw blurRad="38100" dist="38100" dir="2700000" algn="tl">
                    <a:srgbClr val="000000">
                      <a:alpha val="43137"/>
                    </a:srgbClr>
                  </a:outerShdw>
                </a:effectLst>
              </a:rPr>
              <a:t>Contrôle</a:t>
            </a:r>
            <a:r>
              <a:rPr lang="en-CA" sz="1200" b="1" dirty="0">
                <a:solidFill>
                  <a:prstClr val="white"/>
                </a:solidFill>
                <a:effectLst>
                  <a:outerShdw blurRad="38100" dist="38100" dir="2700000" algn="tl">
                    <a:srgbClr val="000000">
                      <a:alpha val="43137"/>
                    </a:srgbClr>
                  </a:outerShdw>
                </a:effectLst>
              </a:rPr>
              <a:t> de </a:t>
            </a:r>
            <a:r>
              <a:rPr lang="en-CA" sz="1200" b="1" dirty="0" err="1">
                <a:solidFill>
                  <a:prstClr val="white"/>
                </a:solidFill>
                <a:effectLst>
                  <a:outerShdw blurRad="38100" dist="38100" dir="2700000" algn="tl">
                    <a:srgbClr val="000000">
                      <a:alpha val="43137"/>
                    </a:srgbClr>
                  </a:outerShdw>
                </a:effectLst>
              </a:rPr>
              <a:t>l’exercice</a:t>
            </a: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401DE0A5-9A42-4DE3-B4D9-F83601448504}"/>
              </a:ext>
            </a:extLst>
          </p:cNvPr>
          <p:cNvSpPr/>
          <p:nvPr/>
        </p:nvSpPr>
        <p:spPr>
          <a:xfrm>
            <a:off x="1075135" y="2699860"/>
            <a:ext cx="2547938" cy="2581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050" b="1" dirty="0">
                <a:solidFill>
                  <a:prstClr val="white"/>
                </a:solidFill>
                <a:effectLst>
                  <a:outerShdw blurRad="38100" dist="38100" dir="2700000" algn="tl">
                    <a:srgbClr val="000000">
                      <a:alpha val="43137"/>
                    </a:srgbClr>
                  </a:outerShdw>
                </a:effectLst>
              </a:rPr>
              <a:t>Groupe-</a:t>
            </a:r>
            <a:r>
              <a:rPr lang="en-CA" sz="1050" b="1" dirty="0" err="1">
                <a:solidFill>
                  <a:prstClr val="white"/>
                </a:solidFill>
                <a:effectLst>
                  <a:outerShdw blurRad="38100" dist="38100" dir="2700000" algn="tl">
                    <a:srgbClr val="000000">
                      <a:alpha val="43137"/>
                    </a:srgbClr>
                  </a:outerShdw>
                </a:effectLst>
              </a:rPr>
              <a:t>cible</a:t>
            </a:r>
            <a:r>
              <a:rPr lang="en-CA" sz="1050" b="1" dirty="0">
                <a:solidFill>
                  <a:prstClr val="white"/>
                </a:solidFill>
                <a:effectLst>
                  <a:outerShdw blurRad="38100" dist="38100" dir="2700000" algn="tl">
                    <a:srgbClr val="000000">
                      <a:alpha val="43137"/>
                    </a:srgbClr>
                  </a:outerShdw>
                </a:effectLst>
              </a:rPr>
              <a:t> </a:t>
            </a:r>
            <a:r>
              <a:rPr lang="en-CA" sz="1050" b="1" dirty="0" err="1">
                <a:solidFill>
                  <a:prstClr val="white"/>
                </a:solidFill>
                <a:effectLst>
                  <a:outerShdw blurRad="38100" dist="38100" dir="2700000" algn="tl">
                    <a:srgbClr val="000000">
                      <a:alpha val="43137"/>
                    </a:srgbClr>
                  </a:outerShdw>
                </a:effectLst>
              </a:rPr>
              <a:t>secondaire</a:t>
            </a:r>
            <a:r>
              <a:rPr lang="en-CA" sz="1050" b="1" dirty="0">
                <a:solidFill>
                  <a:prstClr val="white"/>
                </a:solidFill>
                <a:effectLst>
                  <a:outerShdw blurRad="38100" dist="38100" dir="2700000" algn="tl">
                    <a:srgbClr val="000000">
                      <a:alpha val="43137"/>
                    </a:srgbClr>
                  </a:outerShdw>
                </a:effectLst>
              </a:rPr>
              <a:t> de </a:t>
            </a:r>
            <a:r>
              <a:rPr lang="en-CA" sz="1050" b="1" dirty="0" err="1">
                <a:solidFill>
                  <a:prstClr val="white"/>
                </a:solidFill>
                <a:effectLst>
                  <a:outerShdw blurRad="38100" dist="38100" dir="2700000" algn="tl">
                    <a:srgbClr val="000000">
                      <a:alpha val="43137"/>
                    </a:srgbClr>
                  </a:outerShdw>
                </a:effectLst>
              </a:rPr>
              <a:t>l'instruction</a:t>
            </a: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8E32857D-B780-4077-991A-6DAEB38D7430}"/>
              </a:ext>
            </a:extLst>
          </p:cNvPr>
          <p:cNvSpPr/>
          <p:nvPr/>
        </p:nvSpPr>
        <p:spPr>
          <a:xfrm>
            <a:off x="1726406" y="3184923"/>
            <a:ext cx="1301354" cy="12823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900" b="1" dirty="0">
                <a:solidFill>
                  <a:prstClr val="white"/>
                </a:solidFill>
                <a:effectLst>
                  <a:outerShdw blurRad="38100" dist="38100" dir="2700000" algn="tl">
                    <a:srgbClr val="000000">
                      <a:alpha val="43137"/>
                    </a:srgbClr>
                  </a:outerShdw>
                </a:effectLst>
              </a:rPr>
              <a:t>Groupe-</a:t>
            </a:r>
            <a:r>
              <a:rPr lang="en-CA" sz="900" b="1" dirty="0" err="1">
                <a:solidFill>
                  <a:prstClr val="white"/>
                </a:solidFill>
                <a:effectLst>
                  <a:outerShdw blurRad="38100" dist="38100" dir="2700000" algn="tl">
                    <a:srgbClr val="000000">
                      <a:alpha val="43137"/>
                    </a:srgbClr>
                  </a:outerShdw>
                </a:effectLst>
              </a:rPr>
              <a:t>cible</a:t>
            </a:r>
            <a:r>
              <a:rPr lang="en-CA" sz="900" b="1" dirty="0">
                <a:solidFill>
                  <a:prstClr val="white"/>
                </a:solidFill>
                <a:effectLst>
                  <a:outerShdw blurRad="38100" dist="38100" dir="2700000" algn="tl">
                    <a:srgbClr val="000000">
                      <a:alpha val="43137"/>
                    </a:srgbClr>
                  </a:outerShdw>
                </a:effectLst>
              </a:rPr>
              <a:t> principal de </a:t>
            </a:r>
            <a:r>
              <a:rPr lang="en-CA" sz="900" b="1" dirty="0" err="1">
                <a:solidFill>
                  <a:prstClr val="white"/>
                </a:solidFill>
                <a:effectLst>
                  <a:outerShdw blurRad="38100" dist="38100" dir="2700000" algn="tl">
                    <a:srgbClr val="000000">
                      <a:alpha val="43137"/>
                    </a:srgbClr>
                  </a:outerShdw>
                </a:effectLst>
              </a:rPr>
              <a:t>l’instruction</a:t>
            </a:r>
            <a:endParaRPr lang="en-CA" sz="900" b="1" dirty="0">
              <a:solidFill>
                <a:prstClr val="white"/>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521908B-1125-4BA5-88E2-9C288DAE55CE}"/>
              </a:ext>
            </a:extLst>
          </p:cNvPr>
          <p:cNvSpPr txBox="1"/>
          <p:nvPr/>
        </p:nvSpPr>
        <p:spPr>
          <a:xfrm>
            <a:off x="4572000" y="1614948"/>
            <a:ext cx="4445669" cy="1962076"/>
          </a:xfrm>
          <a:prstGeom prst="rect">
            <a:avLst/>
          </a:prstGeom>
          <a:noFill/>
        </p:spPr>
        <p:txBody>
          <a:bodyPr wrap="square" rtlCol="0">
            <a:spAutoFit/>
          </a:bodyPr>
          <a:lstStyle/>
          <a:p>
            <a:r>
              <a:rPr lang="fr-FR" sz="1350" dirty="0"/>
              <a:t>Le groupe-cible principal de l’exercice comprend les municipalités, les DSL, les collectivités des Premières Nations et leur personnel. </a:t>
            </a:r>
          </a:p>
          <a:p>
            <a:endParaRPr lang="fr-FR" sz="1350" dirty="0"/>
          </a:p>
          <a:p>
            <a:r>
              <a:rPr lang="fr-FR" sz="1350" dirty="0"/>
              <a:t>Le groupe-cible secondaire comprend les organismes comme les services d’incendie et de police, la RSS, etc.</a:t>
            </a:r>
          </a:p>
          <a:p>
            <a:endParaRPr lang="fr-FR" sz="1350" dirty="0"/>
          </a:p>
          <a:p>
            <a:r>
              <a:rPr lang="fr-FR" sz="1350" dirty="0"/>
              <a:t>L’exercice est aussi formateur pour d’autres intervenants comme le CPOU, les CROU, la Croix-Rouge, etc.</a:t>
            </a:r>
          </a:p>
        </p:txBody>
      </p:sp>
    </p:spTree>
    <p:extLst>
      <p:ext uri="{BB962C8B-B14F-4D97-AF65-F5344CB8AC3E}">
        <p14:creationId xmlns:p14="http://schemas.microsoft.com/office/powerpoint/2010/main" val="10633024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1431</TotalTime>
  <Words>1446</Words>
  <Application>Microsoft Office PowerPoint</Application>
  <PresentationFormat>On-screen Show (4:3)</PresentationFormat>
  <Paragraphs>144</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Exercice Brunswick Charlie 2020</vt:lpstr>
      <vt:lpstr>Logo de l’exercice Brunswick Charlie 2020</vt:lpstr>
      <vt:lpstr>But</vt:lpstr>
      <vt:lpstr>Portée</vt:lpstr>
      <vt:lpstr>Scénario</vt:lpstr>
      <vt:lpstr>Motifs pour mener un exercice</vt:lpstr>
      <vt:lpstr>PowerPoint Presentation</vt:lpstr>
      <vt:lpstr>Conception de l’exercice</vt:lpstr>
      <vt:lpstr> Conception de l’exercice (suite)</vt:lpstr>
      <vt:lpstr>PowerPoint Presentation</vt:lpstr>
      <vt:lpstr>PowerPoint Presentation</vt:lpstr>
      <vt:lpstr>Participants</vt:lpstr>
      <vt:lpstr>Agents de confiance</vt:lpstr>
      <vt:lpstr>PowerPoint Presentation</vt:lpstr>
      <vt:lpstr>Dates importantes</vt:lpstr>
      <vt:lpstr>Analyse après action</vt:lpstr>
      <vt:lpstr>Pourquoi devriez-vous participer à cet exercice?</vt:lpstr>
      <vt:lpstr>Comment peut-on s’inscrire?</vt:lpstr>
      <vt:lpstr>PowerPoint Presentation</vt:lpstr>
      <vt:lpstr>Calendrier d'exercice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Brunswick Charlie 2020</dc:title>
  <dc:creator>Tupper, Don (DPS/MSP)</dc:creator>
  <cp:lastModifiedBy>Lussier, Pete (DPS/MSP)</cp:lastModifiedBy>
  <cp:revision>43</cp:revision>
  <dcterms:created xsi:type="dcterms:W3CDTF">2019-11-18T15:27:10Z</dcterms:created>
  <dcterms:modified xsi:type="dcterms:W3CDTF">2020-01-09T19:48:26Z</dcterms:modified>
</cp:coreProperties>
</file>